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71" r:id="rId3"/>
    <p:sldId id="273" r:id="rId4"/>
    <p:sldId id="272" r:id="rId5"/>
    <p:sldId id="274" r:id="rId6"/>
    <p:sldId id="275" r:id="rId7"/>
    <p:sldId id="276" r:id="rId8"/>
    <p:sldId id="257" r:id="rId9"/>
    <p:sldId id="259" r:id="rId10"/>
    <p:sldId id="258" r:id="rId11"/>
    <p:sldId id="260" r:id="rId12"/>
    <p:sldId id="262" r:id="rId13"/>
    <p:sldId id="264" r:id="rId14"/>
    <p:sldId id="268" r:id="rId15"/>
    <p:sldId id="282" r:id="rId16"/>
    <p:sldId id="267" r:id="rId17"/>
    <p:sldId id="266" r:id="rId18"/>
    <p:sldId id="283" r:id="rId19"/>
    <p:sldId id="281" r:id="rId20"/>
    <p:sldId id="288" r:id="rId21"/>
    <p:sldId id="289" r:id="rId22"/>
    <p:sldId id="318" r:id="rId23"/>
    <p:sldId id="290" r:id="rId24"/>
    <p:sldId id="269" r:id="rId25"/>
    <p:sldId id="263" r:id="rId26"/>
    <p:sldId id="284" r:id="rId27"/>
    <p:sldId id="285" r:id="rId28"/>
    <p:sldId id="291" r:id="rId29"/>
    <p:sldId id="277" r:id="rId30"/>
    <p:sldId id="293" r:id="rId31"/>
    <p:sldId id="287" r:id="rId32"/>
    <p:sldId id="292" r:id="rId33"/>
    <p:sldId id="294" r:id="rId34"/>
    <p:sldId id="295" r:id="rId35"/>
    <p:sldId id="296" r:id="rId36"/>
    <p:sldId id="297" r:id="rId37"/>
    <p:sldId id="286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FFCC66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0" autoAdjust="0"/>
    <p:restoredTop sz="94629" autoAdjust="0"/>
  </p:normalViewPr>
  <p:slideViewPr>
    <p:cSldViewPr>
      <p:cViewPr>
        <p:scale>
          <a:sx n="60" d="100"/>
          <a:sy n="60" d="100"/>
        </p:scale>
        <p:origin x="-2232" y="-6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37C4D6D-C91F-47F0-81E8-781543D9282C}" type="doc">
      <dgm:prSet loTypeId="urn:microsoft.com/office/officeart/2005/8/layout/default#1" loCatId="list" qsTypeId="urn:microsoft.com/office/officeart/2005/8/quickstyle/3d1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A713FD3D-C875-4071-8AB2-E238875B5090}">
      <dgm:prSet phldrT="[Текст]" custT="1"/>
      <dgm:spPr/>
      <dgm:t>
        <a:bodyPr/>
        <a:lstStyle/>
        <a:p>
          <a:r>
            <a:rPr lang="ru-RU" sz="4000" b="1" dirty="0" smtClean="0"/>
            <a:t>Показывать красоту и несовершенства мира</a:t>
          </a:r>
          <a:endParaRPr lang="ru-RU" sz="4000" b="1" dirty="0"/>
        </a:p>
      </dgm:t>
    </dgm:pt>
    <dgm:pt modelId="{02602764-EB02-4CB4-A437-BA167CE5A5F2}" type="parTrans" cxnId="{EDD77720-5CE7-40E1-97ED-2D43B81A7AB5}">
      <dgm:prSet/>
      <dgm:spPr/>
      <dgm:t>
        <a:bodyPr/>
        <a:lstStyle/>
        <a:p>
          <a:endParaRPr lang="ru-RU"/>
        </a:p>
      </dgm:t>
    </dgm:pt>
    <dgm:pt modelId="{BB395224-A408-47F0-A942-3A9F2BE9724B}" type="sibTrans" cxnId="{EDD77720-5CE7-40E1-97ED-2D43B81A7AB5}">
      <dgm:prSet/>
      <dgm:spPr/>
      <dgm:t>
        <a:bodyPr/>
        <a:lstStyle/>
        <a:p>
          <a:endParaRPr lang="ru-RU"/>
        </a:p>
      </dgm:t>
    </dgm:pt>
    <dgm:pt modelId="{7BCA8B5E-3B74-49E0-8C92-5BF374FDCD0D}">
      <dgm:prSet phldrT="[Текст]" custT="1"/>
      <dgm:spPr/>
      <dgm:t>
        <a:bodyPr/>
        <a:lstStyle/>
        <a:p>
          <a:pPr>
            <a:lnSpc>
              <a:spcPct val="50000"/>
            </a:lnSpc>
          </a:pPr>
          <a:r>
            <a:rPr lang="ru-RU" sz="4000" b="1" dirty="0" smtClean="0"/>
            <a:t>Эстетически</a:t>
          </a:r>
        </a:p>
        <a:p>
          <a:pPr>
            <a:lnSpc>
              <a:spcPct val="50000"/>
            </a:lnSpc>
          </a:pPr>
          <a:r>
            <a:rPr lang="ru-RU" sz="4000" b="1" dirty="0" smtClean="0"/>
            <a:t> воздействовать </a:t>
          </a:r>
        </a:p>
        <a:p>
          <a:pPr>
            <a:lnSpc>
              <a:spcPct val="50000"/>
            </a:lnSpc>
          </a:pPr>
          <a:r>
            <a:rPr lang="ru-RU" sz="4000" b="1" dirty="0" smtClean="0"/>
            <a:t>на человека</a:t>
          </a:r>
          <a:endParaRPr lang="ru-RU" sz="4000" b="1" dirty="0"/>
        </a:p>
      </dgm:t>
    </dgm:pt>
    <dgm:pt modelId="{01F4E606-284E-4672-AFC7-0FFE7ACCACE5}" type="parTrans" cxnId="{AFEFF652-AACB-4AE3-909B-B22AF76D0211}">
      <dgm:prSet/>
      <dgm:spPr/>
      <dgm:t>
        <a:bodyPr/>
        <a:lstStyle/>
        <a:p>
          <a:endParaRPr lang="ru-RU"/>
        </a:p>
      </dgm:t>
    </dgm:pt>
    <dgm:pt modelId="{81BF64AF-B8DD-46F7-BB6F-8CC60549C8D2}" type="sibTrans" cxnId="{AFEFF652-AACB-4AE3-909B-B22AF76D0211}">
      <dgm:prSet/>
      <dgm:spPr/>
      <dgm:t>
        <a:bodyPr/>
        <a:lstStyle/>
        <a:p>
          <a:endParaRPr lang="ru-RU"/>
        </a:p>
      </dgm:t>
    </dgm:pt>
    <dgm:pt modelId="{F798C0DC-BA9C-48EF-93D1-19FA51EEEAA8}">
      <dgm:prSet phldrT="[Текст]" custT="1"/>
      <dgm:spPr/>
      <dgm:t>
        <a:bodyPr/>
        <a:lstStyle/>
        <a:p>
          <a:r>
            <a:rPr lang="ru-RU" sz="4400" b="1" dirty="0" smtClean="0"/>
            <a:t>Преображать человека </a:t>
          </a:r>
          <a:endParaRPr lang="ru-RU" sz="4400" b="1" dirty="0"/>
        </a:p>
      </dgm:t>
    </dgm:pt>
    <dgm:pt modelId="{2FA430E1-9E6F-4869-8B70-FA48B8FCE57D}" type="parTrans" cxnId="{45D1CDDF-5E03-4987-A12F-057D143ADB3B}">
      <dgm:prSet/>
      <dgm:spPr/>
      <dgm:t>
        <a:bodyPr/>
        <a:lstStyle/>
        <a:p>
          <a:endParaRPr lang="ru-RU"/>
        </a:p>
      </dgm:t>
    </dgm:pt>
    <dgm:pt modelId="{BD5FE6BB-74CB-4392-971C-44216B4D8D11}" type="sibTrans" cxnId="{45D1CDDF-5E03-4987-A12F-057D143ADB3B}">
      <dgm:prSet/>
      <dgm:spPr/>
      <dgm:t>
        <a:bodyPr/>
        <a:lstStyle/>
        <a:p>
          <a:endParaRPr lang="ru-RU"/>
        </a:p>
      </dgm:t>
    </dgm:pt>
    <dgm:pt modelId="{8D2EA6A0-905E-4040-99CB-70BCF6E03F8C}">
      <dgm:prSet phldrT="[Текст]" custT="1"/>
      <dgm:spPr/>
      <dgm:t>
        <a:bodyPr/>
        <a:lstStyle/>
        <a:p>
          <a:pPr>
            <a:lnSpc>
              <a:spcPct val="80000"/>
            </a:lnSpc>
            <a:spcAft>
              <a:spcPts val="0"/>
            </a:spcAft>
          </a:pPr>
          <a:r>
            <a:rPr lang="ru-RU" sz="4000" b="1" dirty="0" smtClean="0"/>
            <a:t>Учить </a:t>
          </a:r>
        </a:p>
        <a:p>
          <a:pPr>
            <a:lnSpc>
              <a:spcPct val="80000"/>
            </a:lnSpc>
            <a:spcAft>
              <a:spcPts val="0"/>
            </a:spcAft>
          </a:pPr>
          <a:r>
            <a:rPr lang="ru-RU" sz="4000" b="1" dirty="0" smtClean="0"/>
            <a:t>любить и ценить жизнь</a:t>
          </a:r>
          <a:endParaRPr lang="ru-RU" sz="4000" b="1" dirty="0"/>
        </a:p>
      </dgm:t>
    </dgm:pt>
    <dgm:pt modelId="{6C73EF53-43D6-4871-B33E-BFAC18A10D2A}" type="parTrans" cxnId="{81218C7C-A591-4E2D-90C4-0BC02A546E43}">
      <dgm:prSet/>
      <dgm:spPr/>
      <dgm:t>
        <a:bodyPr/>
        <a:lstStyle/>
        <a:p>
          <a:endParaRPr lang="ru-RU"/>
        </a:p>
      </dgm:t>
    </dgm:pt>
    <dgm:pt modelId="{B1C9658D-9D32-4C1E-B86D-A9FD3F3FA3F6}" type="sibTrans" cxnId="{81218C7C-A591-4E2D-90C4-0BC02A546E43}">
      <dgm:prSet/>
      <dgm:spPr/>
      <dgm:t>
        <a:bodyPr/>
        <a:lstStyle/>
        <a:p>
          <a:endParaRPr lang="ru-RU"/>
        </a:p>
      </dgm:t>
    </dgm:pt>
    <dgm:pt modelId="{BC1C53A4-C9B6-4413-B8BF-493ED6805953}">
      <dgm:prSet phldrT="[Текст]" custT="1"/>
      <dgm:spPr>
        <a:ln w="6350"/>
      </dgm:spPr>
      <dgm:t>
        <a:bodyPr/>
        <a:lstStyle/>
        <a:p>
          <a:pPr>
            <a:lnSpc>
              <a:spcPct val="50000"/>
            </a:lnSpc>
          </a:pPr>
          <a:r>
            <a:rPr lang="ru-RU" sz="6600" b="1" dirty="0" smtClean="0"/>
            <a:t>Цель  искусства</a:t>
          </a:r>
          <a:endParaRPr lang="ru-RU" sz="6600" b="1" dirty="0"/>
        </a:p>
      </dgm:t>
    </dgm:pt>
    <dgm:pt modelId="{7796C40B-CE83-46C7-9B76-D93D071AC1F4}" type="parTrans" cxnId="{7CD89464-8494-4FCF-B449-D9A95D560F7A}">
      <dgm:prSet/>
      <dgm:spPr/>
      <dgm:t>
        <a:bodyPr/>
        <a:lstStyle/>
        <a:p>
          <a:endParaRPr lang="ru-RU"/>
        </a:p>
      </dgm:t>
    </dgm:pt>
    <dgm:pt modelId="{FD2F1DAE-E228-4559-AB68-2A6618C7359C}" type="sibTrans" cxnId="{7CD89464-8494-4FCF-B449-D9A95D560F7A}">
      <dgm:prSet/>
      <dgm:spPr/>
      <dgm:t>
        <a:bodyPr/>
        <a:lstStyle/>
        <a:p>
          <a:endParaRPr lang="ru-RU"/>
        </a:p>
      </dgm:t>
    </dgm:pt>
    <dgm:pt modelId="{63C01CFE-D13E-47D1-9D01-B212A26FA902}" type="pres">
      <dgm:prSet presAssocID="{E37C4D6D-C91F-47F0-81E8-781543D9282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9078F6-63F9-4438-A4AA-160C9C7AD646}" type="pres">
      <dgm:prSet presAssocID="{A713FD3D-C875-4071-8AB2-E238875B5090}" presName="node" presStyleLbl="node1" presStyleIdx="0" presStyleCnt="5" custLinFactX="11316" custLinFactNeighborX="100000" custLinFactNeighborY="510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0D437B-7DF1-4BD0-B558-389E8EDF636B}" type="pres">
      <dgm:prSet presAssocID="{BB395224-A408-47F0-A942-3A9F2BE9724B}" presName="sibTrans" presStyleCnt="0"/>
      <dgm:spPr/>
    </dgm:pt>
    <dgm:pt modelId="{0BF83573-66B6-4351-BFAB-B9D9E80AE26B}" type="pres">
      <dgm:prSet presAssocID="{7BCA8B5E-3B74-49E0-8C92-5BF374FDCD0D}" presName="node" presStyleLbl="node1" presStyleIdx="1" presStyleCnt="5" custLinFactX="-10558" custLinFactNeighborX="-100000" custLinFactNeighborY="510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87A186-2437-4645-A899-35835AE35CAA}" type="pres">
      <dgm:prSet presAssocID="{81BF64AF-B8DD-46F7-BB6F-8CC60549C8D2}" presName="sibTrans" presStyleCnt="0"/>
      <dgm:spPr/>
    </dgm:pt>
    <dgm:pt modelId="{1284019C-520B-47AC-860E-613E6ACCBA40}" type="pres">
      <dgm:prSet presAssocID="{F798C0DC-BA9C-48EF-93D1-19FA51EEEAA8}" presName="node" presStyleLbl="node1" presStyleIdx="2" presStyleCnt="5" custLinFactNeighborX="-558" custLinFactNeighborY="426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6C4498-3F62-4FE2-B081-726EAD7E271D}" type="pres">
      <dgm:prSet presAssocID="{BD5FE6BB-74CB-4392-971C-44216B4D8D11}" presName="sibTrans" presStyleCnt="0"/>
      <dgm:spPr/>
    </dgm:pt>
    <dgm:pt modelId="{C916BCAC-6229-4669-A798-F4220025D241}" type="pres">
      <dgm:prSet presAssocID="{8D2EA6A0-905E-4040-99CB-70BCF6E03F8C}" presName="node" presStyleLbl="node1" presStyleIdx="3" presStyleCnt="5" custLinFactNeighborX="1316" custLinFactNeighborY="426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0779AD-23C3-42D9-974D-B955C1162778}" type="pres">
      <dgm:prSet presAssocID="{B1C9658D-9D32-4C1E-B86D-A9FD3F3FA3F6}" presName="sibTrans" presStyleCnt="0"/>
      <dgm:spPr/>
    </dgm:pt>
    <dgm:pt modelId="{219F2C31-5C66-4A3A-B2C6-CD760A066CEB}" type="pres">
      <dgm:prSet presAssocID="{BC1C53A4-C9B6-4413-B8BF-493ED6805953}" presName="node" presStyleLbl="node1" presStyleIdx="4" presStyleCnt="5" custScaleX="195728" custScaleY="40120" custLinFactY="-100000" custLinFactNeighborX="1328" custLinFactNeighborY="-1304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A0FB9F-0A50-49AA-B514-7D1F5FEFDD15}" type="presOf" srcId="{7BCA8B5E-3B74-49E0-8C92-5BF374FDCD0D}" destId="{0BF83573-66B6-4351-BFAB-B9D9E80AE26B}" srcOrd="0" destOrd="0" presId="urn:microsoft.com/office/officeart/2005/8/layout/default#1"/>
    <dgm:cxn modelId="{BA9F7CCD-E2F6-4A5F-9215-C5D349FFBFB7}" type="presOf" srcId="{8D2EA6A0-905E-4040-99CB-70BCF6E03F8C}" destId="{C916BCAC-6229-4669-A798-F4220025D241}" srcOrd="0" destOrd="0" presId="urn:microsoft.com/office/officeart/2005/8/layout/default#1"/>
    <dgm:cxn modelId="{45D1CDDF-5E03-4987-A12F-057D143ADB3B}" srcId="{E37C4D6D-C91F-47F0-81E8-781543D9282C}" destId="{F798C0DC-BA9C-48EF-93D1-19FA51EEEAA8}" srcOrd="2" destOrd="0" parTransId="{2FA430E1-9E6F-4869-8B70-FA48B8FCE57D}" sibTransId="{BD5FE6BB-74CB-4392-971C-44216B4D8D11}"/>
    <dgm:cxn modelId="{E9CDD5BB-C017-40D2-A873-B3E8A7EFF7B4}" type="presOf" srcId="{A713FD3D-C875-4071-8AB2-E238875B5090}" destId="{329078F6-63F9-4438-A4AA-160C9C7AD646}" srcOrd="0" destOrd="0" presId="urn:microsoft.com/office/officeart/2005/8/layout/default#1"/>
    <dgm:cxn modelId="{AFEFF652-AACB-4AE3-909B-B22AF76D0211}" srcId="{E37C4D6D-C91F-47F0-81E8-781543D9282C}" destId="{7BCA8B5E-3B74-49E0-8C92-5BF374FDCD0D}" srcOrd="1" destOrd="0" parTransId="{01F4E606-284E-4672-AFC7-0FFE7ACCACE5}" sibTransId="{81BF64AF-B8DD-46F7-BB6F-8CC60549C8D2}"/>
    <dgm:cxn modelId="{EDD77720-5CE7-40E1-97ED-2D43B81A7AB5}" srcId="{E37C4D6D-C91F-47F0-81E8-781543D9282C}" destId="{A713FD3D-C875-4071-8AB2-E238875B5090}" srcOrd="0" destOrd="0" parTransId="{02602764-EB02-4CB4-A437-BA167CE5A5F2}" sibTransId="{BB395224-A408-47F0-A942-3A9F2BE9724B}"/>
    <dgm:cxn modelId="{3F0C564B-08D1-4B1C-BA08-FC888E3E37AF}" type="presOf" srcId="{BC1C53A4-C9B6-4413-B8BF-493ED6805953}" destId="{219F2C31-5C66-4A3A-B2C6-CD760A066CEB}" srcOrd="0" destOrd="0" presId="urn:microsoft.com/office/officeart/2005/8/layout/default#1"/>
    <dgm:cxn modelId="{81218C7C-A591-4E2D-90C4-0BC02A546E43}" srcId="{E37C4D6D-C91F-47F0-81E8-781543D9282C}" destId="{8D2EA6A0-905E-4040-99CB-70BCF6E03F8C}" srcOrd="3" destOrd="0" parTransId="{6C73EF53-43D6-4871-B33E-BFAC18A10D2A}" sibTransId="{B1C9658D-9D32-4C1E-B86D-A9FD3F3FA3F6}"/>
    <dgm:cxn modelId="{0889BA94-C11D-464A-94D0-F182F07B0CF5}" type="presOf" srcId="{E37C4D6D-C91F-47F0-81E8-781543D9282C}" destId="{63C01CFE-D13E-47D1-9D01-B212A26FA902}" srcOrd="0" destOrd="0" presId="urn:microsoft.com/office/officeart/2005/8/layout/default#1"/>
    <dgm:cxn modelId="{7CD89464-8494-4FCF-B449-D9A95D560F7A}" srcId="{E37C4D6D-C91F-47F0-81E8-781543D9282C}" destId="{BC1C53A4-C9B6-4413-B8BF-493ED6805953}" srcOrd="4" destOrd="0" parTransId="{7796C40B-CE83-46C7-9B76-D93D071AC1F4}" sibTransId="{FD2F1DAE-E228-4559-AB68-2A6618C7359C}"/>
    <dgm:cxn modelId="{B8DAA59C-C9B7-45FC-BBE4-4EA2CAC03E31}" type="presOf" srcId="{F798C0DC-BA9C-48EF-93D1-19FA51EEEAA8}" destId="{1284019C-520B-47AC-860E-613E6ACCBA40}" srcOrd="0" destOrd="0" presId="urn:microsoft.com/office/officeart/2005/8/layout/default#1"/>
    <dgm:cxn modelId="{6A62BBE7-E267-4E5B-B8B6-B808F08B216F}" type="presParOf" srcId="{63C01CFE-D13E-47D1-9D01-B212A26FA902}" destId="{329078F6-63F9-4438-A4AA-160C9C7AD646}" srcOrd="0" destOrd="0" presId="urn:microsoft.com/office/officeart/2005/8/layout/default#1"/>
    <dgm:cxn modelId="{C12EE9AA-0365-4ACB-8D92-84D727674BFC}" type="presParOf" srcId="{63C01CFE-D13E-47D1-9D01-B212A26FA902}" destId="{C20D437B-7DF1-4BD0-B558-389E8EDF636B}" srcOrd="1" destOrd="0" presId="urn:microsoft.com/office/officeart/2005/8/layout/default#1"/>
    <dgm:cxn modelId="{FFA9D72C-5AEA-414A-AD4D-13398B1FA332}" type="presParOf" srcId="{63C01CFE-D13E-47D1-9D01-B212A26FA902}" destId="{0BF83573-66B6-4351-BFAB-B9D9E80AE26B}" srcOrd="2" destOrd="0" presId="urn:microsoft.com/office/officeart/2005/8/layout/default#1"/>
    <dgm:cxn modelId="{E0003873-0C21-4A11-8EBA-0A6BC3CB5093}" type="presParOf" srcId="{63C01CFE-D13E-47D1-9D01-B212A26FA902}" destId="{EA87A186-2437-4645-A899-35835AE35CAA}" srcOrd="3" destOrd="0" presId="urn:microsoft.com/office/officeart/2005/8/layout/default#1"/>
    <dgm:cxn modelId="{1D5809E7-F4BB-4954-B76A-3933F9749140}" type="presParOf" srcId="{63C01CFE-D13E-47D1-9D01-B212A26FA902}" destId="{1284019C-520B-47AC-860E-613E6ACCBA40}" srcOrd="4" destOrd="0" presId="urn:microsoft.com/office/officeart/2005/8/layout/default#1"/>
    <dgm:cxn modelId="{1586C0CC-E0FD-4662-BAFC-1BCED2CD1A6F}" type="presParOf" srcId="{63C01CFE-D13E-47D1-9D01-B212A26FA902}" destId="{D06C4498-3F62-4FE2-B081-726EAD7E271D}" srcOrd="5" destOrd="0" presId="urn:microsoft.com/office/officeart/2005/8/layout/default#1"/>
    <dgm:cxn modelId="{2C818E95-5656-42F8-9585-D0F1CAEECDB9}" type="presParOf" srcId="{63C01CFE-D13E-47D1-9D01-B212A26FA902}" destId="{C916BCAC-6229-4669-A798-F4220025D241}" srcOrd="6" destOrd="0" presId="urn:microsoft.com/office/officeart/2005/8/layout/default#1"/>
    <dgm:cxn modelId="{713EFE04-7136-49A7-8ED0-B8CB64DF8239}" type="presParOf" srcId="{63C01CFE-D13E-47D1-9D01-B212A26FA902}" destId="{CB0779AD-23C3-42D9-974D-B955C1162778}" srcOrd="7" destOrd="0" presId="urn:microsoft.com/office/officeart/2005/8/layout/default#1"/>
    <dgm:cxn modelId="{62F36353-FECA-473A-9147-C621A9F85F0A}" type="presParOf" srcId="{63C01CFE-D13E-47D1-9D01-B212A26FA902}" destId="{219F2C31-5C66-4A3A-B2C6-CD760A066CEB}" srcOrd="8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6FE7F71-1DE2-4C7C-A51D-1473CAD60754}" type="doc">
      <dgm:prSet loTypeId="urn:microsoft.com/office/officeart/2005/8/layout/default#2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522FFCC4-F8CD-4D3D-9FCB-230E35125C51}">
      <dgm:prSet phldrT="[Текст]"/>
      <dgm:spPr/>
      <dgm:t>
        <a:bodyPr/>
        <a:lstStyle/>
        <a:p>
          <a:r>
            <a:rPr lang="ru-RU" dirty="0" smtClean="0"/>
            <a:t>Дарит радость жизни, помогает понять истину. </a:t>
          </a:r>
          <a:endParaRPr lang="ru-RU" dirty="0"/>
        </a:p>
      </dgm:t>
    </dgm:pt>
    <dgm:pt modelId="{4517A31E-2EB7-40AD-A0AF-B1DB3E886DCB}" type="parTrans" cxnId="{52E6CA70-C1EF-4965-8E08-A623C83EDECA}">
      <dgm:prSet/>
      <dgm:spPr/>
      <dgm:t>
        <a:bodyPr/>
        <a:lstStyle/>
        <a:p>
          <a:endParaRPr lang="ru-RU"/>
        </a:p>
      </dgm:t>
    </dgm:pt>
    <dgm:pt modelId="{33E4C418-7914-46F1-8F2B-4FD2A8115FD2}" type="sibTrans" cxnId="{52E6CA70-C1EF-4965-8E08-A623C83EDECA}">
      <dgm:prSet/>
      <dgm:spPr/>
      <dgm:t>
        <a:bodyPr/>
        <a:lstStyle/>
        <a:p>
          <a:endParaRPr lang="ru-RU"/>
        </a:p>
      </dgm:t>
    </dgm:pt>
    <dgm:pt modelId="{C4B83117-520A-47E9-A4A4-3284684AC05C}">
      <dgm:prSet phldrT="[Текст]"/>
      <dgm:spPr/>
      <dgm:t>
        <a:bodyPr/>
        <a:lstStyle/>
        <a:p>
          <a:r>
            <a:rPr lang="ru-RU" dirty="0" smtClean="0"/>
            <a:t>Воспитывает, заставляет переживать и сострадать.</a:t>
          </a:r>
          <a:endParaRPr lang="ru-RU" dirty="0"/>
        </a:p>
      </dgm:t>
    </dgm:pt>
    <dgm:pt modelId="{E9822F2F-023C-4745-BBBA-92A5E023B100}" type="parTrans" cxnId="{CD2D4FEF-C2EF-4CC1-BAC4-4241D64FDE56}">
      <dgm:prSet/>
      <dgm:spPr/>
      <dgm:t>
        <a:bodyPr/>
        <a:lstStyle/>
        <a:p>
          <a:endParaRPr lang="ru-RU"/>
        </a:p>
      </dgm:t>
    </dgm:pt>
    <dgm:pt modelId="{543CA9CF-5D55-4BC8-80A0-1F03F1A8AC87}" type="sibTrans" cxnId="{CD2D4FEF-C2EF-4CC1-BAC4-4241D64FDE56}">
      <dgm:prSet/>
      <dgm:spPr/>
      <dgm:t>
        <a:bodyPr/>
        <a:lstStyle/>
        <a:p>
          <a:endParaRPr lang="ru-RU"/>
        </a:p>
      </dgm:t>
    </dgm:pt>
    <dgm:pt modelId="{DE9C2603-B11E-4F23-999A-16A54CC16C11}">
      <dgm:prSet phldrT="[Текст]"/>
      <dgm:spPr/>
      <dgm:t>
        <a:bodyPr/>
        <a:lstStyle/>
        <a:p>
          <a:r>
            <a:rPr lang="ru-RU" dirty="0" smtClean="0"/>
            <a:t>Приводит к катарсису.</a:t>
          </a:r>
        </a:p>
        <a:p>
          <a:r>
            <a:rPr lang="ru-RU" dirty="0" smtClean="0"/>
            <a:t>Способ духовной самореализации человека.</a:t>
          </a:r>
          <a:endParaRPr lang="ru-RU" dirty="0"/>
        </a:p>
      </dgm:t>
    </dgm:pt>
    <dgm:pt modelId="{F69A169F-1736-4845-8BF1-368E58DD7857}" type="parTrans" cxnId="{9E05A9FB-D4C0-4FB7-B96F-E5E207314A18}">
      <dgm:prSet/>
      <dgm:spPr/>
      <dgm:t>
        <a:bodyPr/>
        <a:lstStyle/>
        <a:p>
          <a:endParaRPr lang="ru-RU"/>
        </a:p>
      </dgm:t>
    </dgm:pt>
    <dgm:pt modelId="{D88C8403-F8CE-417F-A94F-39BE3A3C5E84}" type="sibTrans" cxnId="{9E05A9FB-D4C0-4FB7-B96F-E5E207314A18}">
      <dgm:prSet/>
      <dgm:spPr/>
      <dgm:t>
        <a:bodyPr/>
        <a:lstStyle/>
        <a:p>
          <a:endParaRPr lang="ru-RU"/>
        </a:p>
      </dgm:t>
    </dgm:pt>
    <dgm:pt modelId="{C37DD0CD-BB70-4F73-AD84-F02B0836308D}">
      <dgm:prSet phldrT="[Текст]" custT="1"/>
      <dgm:spPr/>
      <dgm:t>
        <a:bodyPr/>
        <a:lstStyle/>
        <a:p>
          <a:r>
            <a:rPr lang="ru-RU" sz="4000" dirty="0" smtClean="0"/>
            <a:t>«…зеркало, где каждый видит себя». </a:t>
          </a:r>
          <a:r>
            <a:rPr lang="ru-RU" sz="1600" dirty="0" smtClean="0"/>
            <a:t>(И.Гёте)</a:t>
          </a:r>
          <a:endParaRPr lang="ru-RU" sz="1600" dirty="0"/>
        </a:p>
      </dgm:t>
    </dgm:pt>
    <dgm:pt modelId="{4BCF3362-FB3D-49D6-95E8-37444B4F18A2}" type="parTrans" cxnId="{261381A3-0532-46B7-9556-5EB87422E34A}">
      <dgm:prSet/>
      <dgm:spPr/>
      <dgm:t>
        <a:bodyPr/>
        <a:lstStyle/>
        <a:p>
          <a:endParaRPr lang="ru-RU"/>
        </a:p>
      </dgm:t>
    </dgm:pt>
    <dgm:pt modelId="{2576FF6F-73ED-4720-948F-4E0012B3F0DD}" type="sibTrans" cxnId="{261381A3-0532-46B7-9556-5EB87422E34A}">
      <dgm:prSet/>
      <dgm:spPr/>
      <dgm:t>
        <a:bodyPr/>
        <a:lstStyle/>
        <a:p>
          <a:endParaRPr lang="ru-RU"/>
        </a:p>
      </dgm:t>
    </dgm:pt>
    <dgm:pt modelId="{7714DAD3-73D2-4ADB-B40B-1C5022060E13}">
      <dgm:prSet phldrT="[Текст]" custT="1"/>
      <dgm:spPr/>
      <dgm:t>
        <a:bodyPr/>
        <a:lstStyle/>
        <a:p>
          <a:r>
            <a:rPr lang="ru-RU" sz="5400" b="1" dirty="0" smtClean="0"/>
            <a:t>Ценность искусства</a:t>
          </a:r>
          <a:endParaRPr lang="ru-RU" sz="5400" b="1" dirty="0"/>
        </a:p>
      </dgm:t>
    </dgm:pt>
    <dgm:pt modelId="{E485CA33-33A4-490A-AF9F-BD7A28E3A745}" type="parTrans" cxnId="{018D8443-5DD7-4690-92F3-5B31E930387D}">
      <dgm:prSet/>
      <dgm:spPr/>
      <dgm:t>
        <a:bodyPr/>
        <a:lstStyle/>
        <a:p>
          <a:endParaRPr lang="ru-RU"/>
        </a:p>
      </dgm:t>
    </dgm:pt>
    <dgm:pt modelId="{F661F634-FE6A-4E89-93D1-13BDCBBE6D88}" type="sibTrans" cxnId="{018D8443-5DD7-4690-92F3-5B31E930387D}">
      <dgm:prSet/>
      <dgm:spPr/>
      <dgm:t>
        <a:bodyPr/>
        <a:lstStyle/>
        <a:p>
          <a:endParaRPr lang="ru-RU"/>
        </a:p>
      </dgm:t>
    </dgm:pt>
    <dgm:pt modelId="{E7555EF5-6EB7-437D-BD0B-7C650866C6C6}" type="pres">
      <dgm:prSet presAssocID="{46FE7F71-1DE2-4C7C-A51D-1473CAD6075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2F0E108-5475-4B2C-AAF5-E60BE09E3DAD}" type="pres">
      <dgm:prSet presAssocID="{522FFCC4-F8CD-4D3D-9FCB-230E35125C51}" presName="node" presStyleLbl="node1" presStyleIdx="0" presStyleCnt="5" custLinFactNeighborX="-10368" custLinFactNeighborY="421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7EAF20-43AF-43F8-AFB6-8C0F68BAF39F}" type="pres">
      <dgm:prSet presAssocID="{33E4C418-7914-46F1-8F2B-4FD2A8115FD2}" presName="sibTrans" presStyleCnt="0"/>
      <dgm:spPr/>
    </dgm:pt>
    <dgm:pt modelId="{8427B8CD-D17A-4EEE-9971-EE49BCB19D77}" type="pres">
      <dgm:prSet presAssocID="{C4B83117-520A-47E9-A4A4-3284684AC05C}" presName="node" presStyleLbl="node1" presStyleIdx="1" presStyleCnt="5" custLinFactNeighborX="14748" custLinFactNeighborY="421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266F1D-5D18-40B7-BE9B-7DCC54E0C837}" type="pres">
      <dgm:prSet presAssocID="{543CA9CF-5D55-4BC8-80A0-1F03F1A8AC87}" presName="sibTrans" presStyleCnt="0"/>
      <dgm:spPr/>
    </dgm:pt>
    <dgm:pt modelId="{BADC9FC1-5FE5-4CBE-B28E-49DC2C217AC6}" type="pres">
      <dgm:prSet presAssocID="{DE9C2603-B11E-4F23-999A-16A54CC16C11}" presName="node" presStyleLbl="node1" presStyleIdx="2" presStyleCnt="5" custLinFactNeighborX="-8289" custLinFactNeighborY="467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7CFEC0-59FE-456A-AC41-0ED482A6AFC1}" type="pres">
      <dgm:prSet presAssocID="{D88C8403-F8CE-417F-A94F-39BE3A3C5E84}" presName="sibTrans" presStyleCnt="0"/>
      <dgm:spPr/>
    </dgm:pt>
    <dgm:pt modelId="{56B3F638-EFCF-440D-B69D-0A5E35FF1752}" type="pres">
      <dgm:prSet presAssocID="{C37DD0CD-BB70-4F73-AD84-F02B0836308D}" presName="node" presStyleLbl="node1" presStyleIdx="3" presStyleCnt="5" custLinFactNeighborX="16826" custLinFactNeighborY="467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E9CBD2-37D5-461A-B536-47B75DB44904}" type="pres">
      <dgm:prSet presAssocID="{2576FF6F-73ED-4720-948F-4E0012B3F0DD}" presName="sibTrans" presStyleCnt="0"/>
      <dgm:spPr/>
    </dgm:pt>
    <dgm:pt modelId="{29086AA3-38DF-4DF2-A7F8-CEE89DD6168E}" type="pres">
      <dgm:prSet presAssocID="{7714DAD3-73D2-4ADB-B40B-1C5022060E13}" presName="node" presStyleLbl="node1" presStyleIdx="4" presStyleCnt="5" custScaleX="255647" custScaleY="45072" custLinFactY="-100000" custLinFactNeighborX="-17" custLinFactNeighborY="-1465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73825B7-5743-4A83-8023-1251E2F326BF}" type="presOf" srcId="{46FE7F71-1DE2-4C7C-A51D-1473CAD60754}" destId="{E7555EF5-6EB7-437D-BD0B-7C650866C6C6}" srcOrd="0" destOrd="0" presId="urn:microsoft.com/office/officeart/2005/8/layout/default#2"/>
    <dgm:cxn modelId="{F2A9F79C-D4E5-4BEB-BF3B-11F0726D32F0}" type="presOf" srcId="{C4B83117-520A-47E9-A4A4-3284684AC05C}" destId="{8427B8CD-D17A-4EEE-9971-EE49BCB19D77}" srcOrd="0" destOrd="0" presId="urn:microsoft.com/office/officeart/2005/8/layout/default#2"/>
    <dgm:cxn modelId="{6EEBC199-80B7-4AAD-928A-D7FD7644375F}" type="presOf" srcId="{DE9C2603-B11E-4F23-999A-16A54CC16C11}" destId="{BADC9FC1-5FE5-4CBE-B28E-49DC2C217AC6}" srcOrd="0" destOrd="0" presId="urn:microsoft.com/office/officeart/2005/8/layout/default#2"/>
    <dgm:cxn modelId="{CF255CA5-568A-4664-B814-58F437C2FB8D}" type="presOf" srcId="{7714DAD3-73D2-4ADB-B40B-1C5022060E13}" destId="{29086AA3-38DF-4DF2-A7F8-CEE89DD6168E}" srcOrd="0" destOrd="0" presId="urn:microsoft.com/office/officeart/2005/8/layout/default#2"/>
    <dgm:cxn modelId="{3C0FB821-BC6E-4198-957E-22C3FEC5F099}" type="presOf" srcId="{522FFCC4-F8CD-4D3D-9FCB-230E35125C51}" destId="{02F0E108-5475-4B2C-AAF5-E60BE09E3DAD}" srcOrd="0" destOrd="0" presId="urn:microsoft.com/office/officeart/2005/8/layout/default#2"/>
    <dgm:cxn modelId="{9E05A9FB-D4C0-4FB7-B96F-E5E207314A18}" srcId="{46FE7F71-1DE2-4C7C-A51D-1473CAD60754}" destId="{DE9C2603-B11E-4F23-999A-16A54CC16C11}" srcOrd="2" destOrd="0" parTransId="{F69A169F-1736-4845-8BF1-368E58DD7857}" sibTransId="{D88C8403-F8CE-417F-A94F-39BE3A3C5E84}"/>
    <dgm:cxn modelId="{018D8443-5DD7-4690-92F3-5B31E930387D}" srcId="{46FE7F71-1DE2-4C7C-A51D-1473CAD60754}" destId="{7714DAD3-73D2-4ADB-B40B-1C5022060E13}" srcOrd="4" destOrd="0" parTransId="{E485CA33-33A4-490A-AF9F-BD7A28E3A745}" sibTransId="{F661F634-FE6A-4E89-93D1-13BDCBBE6D88}"/>
    <dgm:cxn modelId="{CD2D4FEF-C2EF-4CC1-BAC4-4241D64FDE56}" srcId="{46FE7F71-1DE2-4C7C-A51D-1473CAD60754}" destId="{C4B83117-520A-47E9-A4A4-3284684AC05C}" srcOrd="1" destOrd="0" parTransId="{E9822F2F-023C-4745-BBBA-92A5E023B100}" sibTransId="{543CA9CF-5D55-4BC8-80A0-1F03F1A8AC87}"/>
    <dgm:cxn modelId="{BC66E2D2-F0F3-4900-A9D5-018ED85D66FA}" type="presOf" srcId="{C37DD0CD-BB70-4F73-AD84-F02B0836308D}" destId="{56B3F638-EFCF-440D-B69D-0A5E35FF1752}" srcOrd="0" destOrd="0" presId="urn:microsoft.com/office/officeart/2005/8/layout/default#2"/>
    <dgm:cxn modelId="{52E6CA70-C1EF-4965-8E08-A623C83EDECA}" srcId="{46FE7F71-1DE2-4C7C-A51D-1473CAD60754}" destId="{522FFCC4-F8CD-4D3D-9FCB-230E35125C51}" srcOrd="0" destOrd="0" parTransId="{4517A31E-2EB7-40AD-A0AF-B1DB3E886DCB}" sibTransId="{33E4C418-7914-46F1-8F2B-4FD2A8115FD2}"/>
    <dgm:cxn modelId="{261381A3-0532-46B7-9556-5EB87422E34A}" srcId="{46FE7F71-1DE2-4C7C-A51D-1473CAD60754}" destId="{C37DD0CD-BB70-4F73-AD84-F02B0836308D}" srcOrd="3" destOrd="0" parTransId="{4BCF3362-FB3D-49D6-95E8-37444B4F18A2}" sibTransId="{2576FF6F-73ED-4720-948F-4E0012B3F0DD}"/>
    <dgm:cxn modelId="{EB3248F3-95E1-40E4-A96F-150CFE70E446}" type="presParOf" srcId="{E7555EF5-6EB7-437D-BD0B-7C650866C6C6}" destId="{02F0E108-5475-4B2C-AAF5-E60BE09E3DAD}" srcOrd="0" destOrd="0" presId="urn:microsoft.com/office/officeart/2005/8/layout/default#2"/>
    <dgm:cxn modelId="{E7BA3A91-B2FA-4F8E-AD7D-E285CEC68BEE}" type="presParOf" srcId="{E7555EF5-6EB7-437D-BD0B-7C650866C6C6}" destId="{1C7EAF20-43AF-43F8-AFB6-8C0F68BAF39F}" srcOrd="1" destOrd="0" presId="urn:microsoft.com/office/officeart/2005/8/layout/default#2"/>
    <dgm:cxn modelId="{FF221238-C817-4931-AED1-9200F248FA0E}" type="presParOf" srcId="{E7555EF5-6EB7-437D-BD0B-7C650866C6C6}" destId="{8427B8CD-D17A-4EEE-9971-EE49BCB19D77}" srcOrd="2" destOrd="0" presId="urn:microsoft.com/office/officeart/2005/8/layout/default#2"/>
    <dgm:cxn modelId="{3CFA4AD2-97AE-475F-B064-A0D9B57395AD}" type="presParOf" srcId="{E7555EF5-6EB7-437D-BD0B-7C650866C6C6}" destId="{BE266F1D-5D18-40B7-BE9B-7DCC54E0C837}" srcOrd="3" destOrd="0" presId="urn:microsoft.com/office/officeart/2005/8/layout/default#2"/>
    <dgm:cxn modelId="{7AE1AB89-6E3D-409A-9AEF-F156855F9F60}" type="presParOf" srcId="{E7555EF5-6EB7-437D-BD0B-7C650866C6C6}" destId="{BADC9FC1-5FE5-4CBE-B28E-49DC2C217AC6}" srcOrd="4" destOrd="0" presId="urn:microsoft.com/office/officeart/2005/8/layout/default#2"/>
    <dgm:cxn modelId="{0FBFC9C8-5B82-4E29-BDE7-2B8824F7C15F}" type="presParOf" srcId="{E7555EF5-6EB7-437D-BD0B-7C650866C6C6}" destId="{0A7CFEC0-59FE-456A-AC41-0ED482A6AFC1}" srcOrd="5" destOrd="0" presId="urn:microsoft.com/office/officeart/2005/8/layout/default#2"/>
    <dgm:cxn modelId="{BC6A978F-2481-472F-BDA7-3E2450617577}" type="presParOf" srcId="{E7555EF5-6EB7-437D-BD0B-7C650866C6C6}" destId="{56B3F638-EFCF-440D-B69D-0A5E35FF1752}" srcOrd="6" destOrd="0" presId="urn:microsoft.com/office/officeart/2005/8/layout/default#2"/>
    <dgm:cxn modelId="{36F10235-793E-4052-86EF-2EF141BFC082}" type="presParOf" srcId="{E7555EF5-6EB7-437D-BD0B-7C650866C6C6}" destId="{72E9CBD2-37D5-461A-B536-47B75DB44904}" srcOrd="7" destOrd="0" presId="urn:microsoft.com/office/officeart/2005/8/layout/default#2"/>
    <dgm:cxn modelId="{E4FD2D3B-9AA6-4CD1-9798-56CE92061BA6}" type="presParOf" srcId="{E7555EF5-6EB7-437D-BD0B-7C650866C6C6}" destId="{29086AA3-38DF-4DF2-A7F8-CEE89DD6168E}" srcOrd="8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F7652BA-38F5-4D0D-8B88-F2F866D6E713}" type="doc">
      <dgm:prSet loTypeId="urn:microsoft.com/office/officeart/2005/8/layout/vList5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0BE3BF85-ED26-4D8A-8A4B-4F1458EB8A26}">
      <dgm:prSet phldrT="[Текст]" custT="1"/>
      <dgm:spPr/>
      <dgm:t>
        <a:bodyPr/>
        <a:lstStyle/>
        <a:p>
          <a:r>
            <a:rPr lang="ru-RU" sz="3200" b="1" dirty="0" smtClean="0"/>
            <a:t>Умеет видеть прекрасное</a:t>
          </a:r>
          <a:endParaRPr lang="ru-RU" sz="3200" b="1" dirty="0"/>
        </a:p>
      </dgm:t>
    </dgm:pt>
    <dgm:pt modelId="{238972C9-F2D0-44B6-A852-F86E1F2B4BAE}" type="parTrans" cxnId="{76202C7E-B332-43C6-99E2-0C2D95539C22}">
      <dgm:prSet/>
      <dgm:spPr/>
      <dgm:t>
        <a:bodyPr/>
        <a:lstStyle/>
        <a:p>
          <a:endParaRPr lang="ru-RU"/>
        </a:p>
      </dgm:t>
    </dgm:pt>
    <dgm:pt modelId="{A90888C1-A051-4FD2-9CFF-64E52F8F7667}" type="sibTrans" cxnId="{76202C7E-B332-43C6-99E2-0C2D95539C22}">
      <dgm:prSet/>
      <dgm:spPr/>
      <dgm:t>
        <a:bodyPr/>
        <a:lstStyle/>
        <a:p>
          <a:endParaRPr lang="ru-RU"/>
        </a:p>
      </dgm:t>
    </dgm:pt>
    <dgm:pt modelId="{EA68944B-E8D1-4014-A859-AAAD6E9EA714}">
      <dgm:prSet phldrT="[Текст]" custT="1"/>
      <dgm:spPr/>
      <dgm:t>
        <a:bodyPr/>
        <a:lstStyle/>
        <a:p>
          <a:r>
            <a:rPr lang="ru-RU" sz="3200" dirty="0" smtClean="0"/>
            <a:t>Может рассказать об этом</a:t>
          </a:r>
          <a:endParaRPr lang="ru-RU" sz="3200" dirty="0"/>
        </a:p>
      </dgm:t>
    </dgm:pt>
    <dgm:pt modelId="{D1971406-557A-4AB7-8FA0-26C4BE182467}" type="parTrans" cxnId="{1ABDAB7F-065D-4B59-B3F1-CE48B9DFBE7D}">
      <dgm:prSet/>
      <dgm:spPr/>
      <dgm:t>
        <a:bodyPr/>
        <a:lstStyle/>
        <a:p>
          <a:endParaRPr lang="ru-RU"/>
        </a:p>
      </dgm:t>
    </dgm:pt>
    <dgm:pt modelId="{7E3DE738-335C-47DF-9397-2C88120CFE92}" type="sibTrans" cxnId="{1ABDAB7F-065D-4B59-B3F1-CE48B9DFBE7D}">
      <dgm:prSet/>
      <dgm:spPr/>
      <dgm:t>
        <a:bodyPr/>
        <a:lstStyle/>
        <a:p>
          <a:endParaRPr lang="ru-RU"/>
        </a:p>
      </dgm:t>
    </dgm:pt>
    <dgm:pt modelId="{D1252AA0-127C-4D14-BC8D-92CF60A647C4}">
      <dgm:prSet phldrT="[Текст]" custT="1"/>
      <dgm:spPr/>
      <dgm:t>
        <a:bodyPr/>
        <a:lstStyle/>
        <a:p>
          <a:pPr>
            <a:spcAft>
              <a:spcPts val="600"/>
            </a:spcAft>
          </a:pPr>
          <a:r>
            <a:rPr lang="ru-RU" sz="2800" b="1" dirty="0" smtClean="0"/>
            <a:t>Видит несовершенство мира  и борется  с ним</a:t>
          </a:r>
          <a:endParaRPr lang="ru-RU" sz="2800" b="1" dirty="0"/>
        </a:p>
      </dgm:t>
    </dgm:pt>
    <dgm:pt modelId="{666E3CFF-D358-4BF9-B757-FFE2AE91E7A3}" type="parTrans" cxnId="{A7FAAA3A-07C5-4CA2-955F-FC481080B83E}">
      <dgm:prSet/>
      <dgm:spPr/>
      <dgm:t>
        <a:bodyPr/>
        <a:lstStyle/>
        <a:p>
          <a:endParaRPr lang="ru-RU"/>
        </a:p>
      </dgm:t>
    </dgm:pt>
    <dgm:pt modelId="{AEA337EF-8833-40F9-A3F1-9443CE0C9805}" type="sibTrans" cxnId="{A7FAAA3A-07C5-4CA2-955F-FC481080B83E}">
      <dgm:prSet/>
      <dgm:spPr/>
      <dgm:t>
        <a:bodyPr/>
        <a:lstStyle/>
        <a:p>
          <a:endParaRPr lang="ru-RU"/>
        </a:p>
      </dgm:t>
    </dgm:pt>
    <dgm:pt modelId="{759F7B89-84AC-4F03-A52E-A4E104388499}">
      <dgm:prSet phldrT="[Текст]" custT="1"/>
      <dgm:spPr/>
      <dgm:t>
        <a:bodyPr/>
        <a:lstStyle/>
        <a:p>
          <a:r>
            <a:rPr lang="ru-RU" sz="2800" dirty="0" smtClean="0"/>
            <a:t>Неравнодушный человек, честный, внимательный </a:t>
          </a:r>
          <a:endParaRPr lang="ru-RU" sz="2800" dirty="0"/>
        </a:p>
      </dgm:t>
    </dgm:pt>
    <dgm:pt modelId="{9BFBCF2D-3E31-4E55-A0BF-89A7BBFCA7FE}" type="parTrans" cxnId="{0F052742-7FDA-405C-B1EE-E685936E4128}">
      <dgm:prSet/>
      <dgm:spPr/>
      <dgm:t>
        <a:bodyPr/>
        <a:lstStyle/>
        <a:p>
          <a:endParaRPr lang="ru-RU"/>
        </a:p>
      </dgm:t>
    </dgm:pt>
    <dgm:pt modelId="{B58B9293-0F80-4527-BFA4-414AD47B18D7}" type="sibTrans" cxnId="{0F052742-7FDA-405C-B1EE-E685936E4128}">
      <dgm:prSet/>
      <dgm:spPr/>
      <dgm:t>
        <a:bodyPr/>
        <a:lstStyle/>
        <a:p>
          <a:endParaRPr lang="ru-RU"/>
        </a:p>
      </dgm:t>
    </dgm:pt>
    <dgm:pt modelId="{08A8F13F-3642-4D55-86EC-F424821897FE}">
      <dgm:prSet phldrT="[Текст]" custT="1"/>
      <dgm:spPr/>
      <dgm:t>
        <a:bodyPr/>
        <a:lstStyle/>
        <a:p>
          <a:r>
            <a:rPr lang="ru-RU" sz="2800" dirty="0" smtClean="0"/>
            <a:t>«… сама жизнь </a:t>
          </a:r>
          <a:r>
            <a:rPr lang="en-US" sz="2800" dirty="0" smtClean="0"/>
            <a:t>&lt;</a:t>
          </a:r>
          <a:r>
            <a:rPr lang="ru-RU" sz="2800" dirty="0" smtClean="0"/>
            <a:t>его</a:t>
          </a:r>
          <a:r>
            <a:rPr lang="en-US" sz="2800" dirty="0" smtClean="0"/>
            <a:t>&gt;</a:t>
          </a:r>
          <a:r>
            <a:rPr lang="ru-RU" sz="2800" dirty="0" smtClean="0"/>
            <a:t> должна быть содержательна»</a:t>
          </a:r>
          <a:endParaRPr lang="ru-RU" sz="2800" dirty="0"/>
        </a:p>
      </dgm:t>
    </dgm:pt>
    <dgm:pt modelId="{7284230F-9122-4547-A284-51F6F27E3505}" type="parTrans" cxnId="{B5ACAE8E-3D8D-4BDB-A4AA-7059FF358C82}">
      <dgm:prSet/>
      <dgm:spPr/>
      <dgm:t>
        <a:bodyPr/>
        <a:lstStyle/>
        <a:p>
          <a:endParaRPr lang="ru-RU"/>
        </a:p>
      </dgm:t>
    </dgm:pt>
    <dgm:pt modelId="{46AC46AB-C42D-431A-ACE8-78270A442BF0}" type="sibTrans" cxnId="{B5ACAE8E-3D8D-4BDB-A4AA-7059FF358C82}">
      <dgm:prSet/>
      <dgm:spPr/>
      <dgm:t>
        <a:bodyPr/>
        <a:lstStyle/>
        <a:p>
          <a:endParaRPr lang="ru-RU"/>
        </a:p>
      </dgm:t>
    </dgm:pt>
    <dgm:pt modelId="{1C93A292-EDD4-4DB6-BD33-42C56CB754F3}">
      <dgm:prSet phldrT="[Текст]"/>
      <dgm:spPr/>
      <dgm:t>
        <a:bodyPr/>
        <a:lstStyle/>
        <a:p>
          <a:r>
            <a:rPr lang="ru-RU" b="1" dirty="0" smtClean="0"/>
            <a:t>Не только талантлив, но и трудолюбив</a:t>
          </a:r>
          <a:endParaRPr lang="ru-RU" b="1" dirty="0"/>
        </a:p>
      </dgm:t>
    </dgm:pt>
    <dgm:pt modelId="{4C4C32DD-AE4D-4A20-A908-212D8351A4F2}" type="parTrans" cxnId="{D2B94300-4C3F-4610-9741-568CC9D3E8CE}">
      <dgm:prSet/>
      <dgm:spPr/>
      <dgm:t>
        <a:bodyPr/>
        <a:lstStyle/>
        <a:p>
          <a:endParaRPr lang="ru-RU"/>
        </a:p>
      </dgm:t>
    </dgm:pt>
    <dgm:pt modelId="{8B87A6D2-9652-4011-8207-800D9249465A}" type="sibTrans" cxnId="{D2B94300-4C3F-4610-9741-568CC9D3E8CE}">
      <dgm:prSet/>
      <dgm:spPr/>
      <dgm:t>
        <a:bodyPr/>
        <a:lstStyle/>
        <a:p>
          <a:endParaRPr lang="ru-RU"/>
        </a:p>
      </dgm:t>
    </dgm:pt>
    <dgm:pt modelId="{06146E09-E779-4DFB-8053-2D373DA3EA03}">
      <dgm:prSet phldrT="[Текст]"/>
      <dgm:spPr/>
      <dgm:t>
        <a:bodyPr/>
        <a:lstStyle/>
        <a:p>
          <a:r>
            <a:rPr lang="ru-RU" dirty="0" smtClean="0"/>
            <a:t>Отдает искусству всю жизнь </a:t>
          </a:r>
          <a:endParaRPr lang="ru-RU" dirty="0"/>
        </a:p>
      </dgm:t>
    </dgm:pt>
    <dgm:pt modelId="{7A35FC34-18BD-486D-90CD-AE3F4CE2F6E9}" type="parTrans" cxnId="{8B9ACB81-812E-4848-9284-D38A099C1F57}">
      <dgm:prSet/>
      <dgm:spPr/>
      <dgm:t>
        <a:bodyPr/>
        <a:lstStyle/>
        <a:p>
          <a:endParaRPr lang="ru-RU"/>
        </a:p>
      </dgm:t>
    </dgm:pt>
    <dgm:pt modelId="{7F1C1738-7C2D-46F8-8F03-7BC6DBF1B604}" type="sibTrans" cxnId="{8B9ACB81-812E-4848-9284-D38A099C1F57}">
      <dgm:prSet/>
      <dgm:spPr/>
      <dgm:t>
        <a:bodyPr/>
        <a:lstStyle/>
        <a:p>
          <a:endParaRPr lang="ru-RU"/>
        </a:p>
      </dgm:t>
    </dgm:pt>
    <dgm:pt modelId="{06FBA10E-472F-475D-B828-8813E6633208}">
      <dgm:prSet phldrT="[Текст]"/>
      <dgm:spPr/>
      <dgm:t>
        <a:bodyPr/>
        <a:lstStyle/>
        <a:p>
          <a:r>
            <a:rPr lang="ru-RU" dirty="0" smtClean="0"/>
            <a:t>Надо, «чтобы алчность к заработку не преодолела </a:t>
          </a:r>
          <a:r>
            <a:rPr lang="en-US" dirty="0" smtClean="0"/>
            <a:t>&lt;</a:t>
          </a:r>
          <a:r>
            <a:rPr lang="ru-RU" dirty="0" smtClean="0"/>
            <a:t>…</a:t>
          </a:r>
          <a:r>
            <a:rPr lang="en-US" dirty="0" smtClean="0"/>
            <a:t>&gt;</a:t>
          </a:r>
          <a:r>
            <a:rPr lang="ru-RU" dirty="0" smtClean="0"/>
            <a:t> чести искусства»</a:t>
          </a:r>
          <a:endParaRPr lang="ru-RU" dirty="0"/>
        </a:p>
      </dgm:t>
    </dgm:pt>
    <dgm:pt modelId="{51E49723-7073-4EE8-8763-975F708078C0}" type="parTrans" cxnId="{C671D5D4-A1A5-4F7D-9FD5-03131EBAA610}">
      <dgm:prSet/>
      <dgm:spPr/>
      <dgm:t>
        <a:bodyPr/>
        <a:lstStyle/>
        <a:p>
          <a:endParaRPr lang="ru-RU"/>
        </a:p>
      </dgm:t>
    </dgm:pt>
    <dgm:pt modelId="{FD0FE007-259E-414E-B528-785FE969FCE1}" type="sibTrans" cxnId="{C671D5D4-A1A5-4F7D-9FD5-03131EBAA610}">
      <dgm:prSet/>
      <dgm:spPr/>
      <dgm:t>
        <a:bodyPr/>
        <a:lstStyle/>
        <a:p>
          <a:endParaRPr lang="ru-RU"/>
        </a:p>
      </dgm:t>
    </dgm:pt>
    <dgm:pt modelId="{8E508946-39AA-4502-88D5-A52D7D992F7B}" type="pres">
      <dgm:prSet presAssocID="{9F7652BA-38F5-4D0D-8B88-F2F866D6E71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22E89F3-117D-44A3-A612-E6F2EA67E483}" type="pres">
      <dgm:prSet presAssocID="{0BE3BF85-ED26-4D8A-8A4B-4F1458EB8A26}" presName="linNode" presStyleCnt="0"/>
      <dgm:spPr/>
    </dgm:pt>
    <dgm:pt modelId="{258A9F4C-014E-4C69-9BE9-F4F71BCF206B}" type="pres">
      <dgm:prSet presAssocID="{0BE3BF85-ED26-4D8A-8A4B-4F1458EB8A26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492571-8E24-44C5-B544-47ADB7C46E6D}" type="pres">
      <dgm:prSet presAssocID="{0BE3BF85-ED26-4D8A-8A4B-4F1458EB8A26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0DA3D0-6D7D-4027-A975-B6A2D1BCAEF0}" type="pres">
      <dgm:prSet presAssocID="{A90888C1-A051-4FD2-9CFF-64E52F8F7667}" presName="sp" presStyleCnt="0"/>
      <dgm:spPr/>
    </dgm:pt>
    <dgm:pt modelId="{563C6F99-5316-4056-9F36-B57D837E94E7}" type="pres">
      <dgm:prSet presAssocID="{D1252AA0-127C-4D14-BC8D-92CF60A647C4}" presName="linNode" presStyleCnt="0"/>
      <dgm:spPr/>
    </dgm:pt>
    <dgm:pt modelId="{AC166961-2DCC-4A61-B580-C1B2DFF3050D}" type="pres">
      <dgm:prSet presAssocID="{D1252AA0-127C-4D14-BC8D-92CF60A647C4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AC1752-8061-45ED-9CD5-57BC394FAC17}" type="pres">
      <dgm:prSet presAssocID="{D1252AA0-127C-4D14-BC8D-92CF60A647C4}" presName="descendantText" presStyleLbl="alignAccFollowNode1" presStyleIdx="1" presStyleCnt="3" custScaleY="1224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864D4-7517-4F37-B08B-A704784E2F41}" type="pres">
      <dgm:prSet presAssocID="{AEA337EF-8833-40F9-A3F1-9443CE0C9805}" presName="sp" presStyleCnt="0"/>
      <dgm:spPr/>
    </dgm:pt>
    <dgm:pt modelId="{C10B44E2-3E9C-44ED-BFB5-44ADC1C86FCB}" type="pres">
      <dgm:prSet presAssocID="{1C93A292-EDD4-4DB6-BD33-42C56CB754F3}" presName="linNode" presStyleCnt="0"/>
      <dgm:spPr/>
    </dgm:pt>
    <dgm:pt modelId="{3B4A34FB-5EEE-4382-97C7-44E2D84EFD8F}" type="pres">
      <dgm:prSet presAssocID="{1C93A292-EDD4-4DB6-BD33-42C56CB754F3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138038-5216-4E07-B51A-5EF537845584}" type="pres">
      <dgm:prSet presAssocID="{1C93A292-EDD4-4DB6-BD33-42C56CB754F3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B9ACB81-812E-4848-9284-D38A099C1F57}" srcId="{1C93A292-EDD4-4DB6-BD33-42C56CB754F3}" destId="{06146E09-E779-4DFB-8053-2D373DA3EA03}" srcOrd="0" destOrd="0" parTransId="{7A35FC34-18BD-486D-90CD-AE3F4CE2F6E9}" sibTransId="{7F1C1738-7C2D-46F8-8F03-7BC6DBF1B604}"/>
    <dgm:cxn modelId="{D2B94300-4C3F-4610-9741-568CC9D3E8CE}" srcId="{9F7652BA-38F5-4D0D-8B88-F2F866D6E713}" destId="{1C93A292-EDD4-4DB6-BD33-42C56CB754F3}" srcOrd="2" destOrd="0" parTransId="{4C4C32DD-AE4D-4A20-A908-212D8351A4F2}" sibTransId="{8B87A6D2-9652-4011-8207-800D9249465A}"/>
    <dgm:cxn modelId="{044ED0BA-4F27-461B-8870-062640D214F8}" type="presOf" srcId="{D1252AA0-127C-4D14-BC8D-92CF60A647C4}" destId="{AC166961-2DCC-4A61-B580-C1B2DFF3050D}" srcOrd="0" destOrd="0" presId="urn:microsoft.com/office/officeart/2005/8/layout/vList5"/>
    <dgm:cxn modelId="{38EA8FC2-A152-4062-B17B-3CCF0A687B31}" type="presOf" srcId="{EA68944B-E8D1-4014-A859-AAAD6E9EA714}" destId="{0C492571-8E24-44C5-B544-47ADB7C46E6D}" srcOrd="0" destOrd="0" presId="urn:microsoft.com/office/officeart/2005/8/layout/vList5"/>
    <dgm:cxn modelId="{DA13C45E-B31B-4C29-ABBF-90FA6A1587A9}" type="presOf" srcId="{0BE3BF85-ED26-4D8A-8A4B-4F1458EB8A26}" destId="{258A9F4C-014E-4C69-9BE9-F4F71BCF206B}" srcOrd="0" destOrd="0" presId="urn:microsoft.com/office/officeart/2005/8/layout/vList5"/>
    <dgm:cxn modelId="{84335C3B-C86F-4935-9AF4-FFCBD594F0E1}" type="presOf" srcId="{759F7B89-84AC-4F03-A52E-A4E104388499}" destId="{BBAC1752-8061-45ED-9CD5-57BC394FAC17}" srcOrd="0" destOrd="0" presId="urn:microsoft.com/office/officeart/2005/8/layout/vList5"/>
    <dgm:cxn modelId="{0F052742-7FDA-405C-B1EE-E685936E4128}" srcId="{D1252AA0-127C-4D14-BC8D-92CF60A647C4}" destId="{759F7B89-84AC-4F03-A52E-A4E104388499}" srcOrd="0" destOrd="0" parTransId="{9BFBCF2D-3E31-4E55-A0BF-89A7BBFCA7FE}" sibTransId="{B58B9293-0F80-4527-BFA4-414AD47B18D7}"/>
    <dgm:cxn modelId="{F28F00B3-235B-42D6-AA8E-E1E7DBB949D9}" type="presOf" srcId="{06FBA10E-472F-475D-B828-8813E6633208}" destId="{43138038-5216-4E07-B51A-5EF537845584}" srcOrd="0" destOrd="1" presId="urn:microsoft.com/office/officeart/2005/8/layout/vList5"/>
    <dgm:cxn modelId="{DD69DD04-76AD-44D1-B777-19872FC4ED35}" type="presOf" srcId="{08A8F13F-3642-4D55-86EC-F424821897FE}" destId="{BBAC1752-8061-45ED-9CD5-57BC394FAC17}" srcOrd="0" destOrd="1" presId="urn:microsoft.com/office/officeart/2005/8/layout/vList5"/>
    <dgm:cxn modelId="{70ED4597-19BF-418F-8E3F-E6390D70E5F5}" type="presOf" srcId="{06146E09-E779-4DFB-8053-2D373DA3EA03}" destId="{43138038-5216-4E07-B51A-5EF537845584}" srcOrd="0" destOrd="0" presId="urn:microsoft.com/office/officeart/2005/8/layout/vList5"/>
    <dgm:cxn modelId="{B5ACAE8E-3D8D-4BDB-A4AA-7059FF358C82}" srcId="{D1252AA0-127C-4D14-BC8D-92CF60A647C4}" destId="{08A8F13F-3642-4D55-86EC-F424821897FE}" srcOrd="1" destOrd="0" parTransId="{7284230F-9122-4547-A284-51F6F27E3505}" sibTransId="{46AC46AB-C42D-431A-ACE8-78270A442BF0}"/>
    <dgm:cxn modelId="{A7FAAA3A-07C5-4CA2-955F-FC481080B83E}" srcId="{9F7652BA-38F5-4D0D-8B88-F2F866D6E713}" destId="{D1252AA0-127C-4D14-BC8D-92CF60A647C4}" srcOrd="1" destOrd="0" parTransId="{666E3CFF-D358-4BF9-B757-FFE2AE91E7A3}" sibTransId="{AEA337EF-8833-40F9-A3F1-9443CE0C9805}"/>
    <dgm:cxn modelId="{C671D5D4-A1A5-4F7D-9FD5-03131EBAA610}" srcId="{1C93A292-EDD4-4DB6-BD33-42C56CB754F3}" destId="{06FBA10E-472F-475D-B828-8813E6633208}" srcOrd="1" destOrd="0" parTransId="{51E49723-7073-4EE8-8763-975F708078C0}" sibTransId="{FD0FE007-259E-414E-B528-785FE969FCE1}"/>
    <dgm:cxn modelId="{1ABDAB7F-065D-4B59-B3F1-CE48B9DFBE7D}" srcId="{0BE3BF85-ED26-4D8A-8A4B-4F1458EB8A26}" destId="{EA68944B-E8D1-4014-A859-AAAD6E9EA714}" srcOrd="0" destOrd="0" parTransId="{D1971406-557A-4AB7-8FA0-26C4BE182467}" sibTransId="{7E3DE738-335C-47DF-9397-2C88120CFE92}"/>
    <dgm:cxn modelId="{0E947EC6-0B4E-4020-9343-1A34809FEB1D}" type="presOf" srcId="{9F7652BA-38F5-4D0D-8B88-F2F866D6E713}" destId="{8E508946-39AA-4502-88D5-A52D7D992F7B}" srcOrd="0" destOrd="0" presId="urn:microsoft.com/office/officeart/2005/8/layout/vList5"/>
    <dgm:cxn modelId="{76202C7E-B332-43C6-99E2-0C2D95539C22}" srcId="{9F7652BA-38F5-4D0D-8B88-F2F866D6E713}" destId="{0BE3BF85-ED26-4D8A-8A4B-4F1458EB8A26}" srcOrd="0" destOrd="0" parTransId="{238972C9-F2D0-44B6-A852-F86E1F2B4BAE}" sibTransId="{A90888C1-A051-4FD2-9CFF-64E52F8F7667}"/>
    <dgm:cxn modelId="{CFEB161A-68BF-41CB-A63F-64DF16E987A6}" type="presOf" srcId="{1C93A292-EDD4-4DB6-BD33-42C56CB754F3}" destId="{3B4A34FB-5EEE-4382-97C7-44E2D84EFD8F}" srcOrd="0" destOrd="0" presId="urn:microsoft.com/office/officeart/2005/8/layout/vList5"/>
    <dgm:cxn modelId="{805319CC-F6FB-427D-B59B-D9EF7AA28AC4}" type="presParOf" srcId="{8E508946-39AA-4502-88D5-A52D7D992F7B}" destId="{722E89F3-117D-44A3-A612-E6F2EA67E483}" srcOrd="0" destOrd="0" presId="urn:microsoft.com/office/officeart/2005/8/layout/vList5"/>
    <dgm:cxn modelId="{D2E5B47B-4278-4ABC-BBD0-CA8ED2CBC280}" type="presParOf" srcId="{722E89F3-117D-44A3-A612-E6F2EA67E483}" destId="{258A9F4C-014E-4C69-9BE9-F4F71BCF206B}" srcOrd="0" destOrd="0" presId="urn:microsoft.com/office/officeart/2005/8/layout/vList5"/>
    <dgm:cxn modelId="{67F63294-DC1C-47DD-96A0-BEF3A1CAF36E}" type="presParOf" srcId="{722E89F3-117D-44A3-A612-E6F2EA67E483}" destId="{0C492571-8E24-44C5-B544-47ADB7C46E6D}" srcOrd="1" destOrd="0" presId="urn:microsoft.com/office/officeart/2005/8/layout/vList5"/>
    <dgm:cxn modelId="{775C3960-EC80-459F-A4CE-53719737A3DA}" type="presParOf" srcId="{8E508946-39AA-4502-88D5-A52D7D992F7B}" destId="{000DA3D0-6D7D-4027-A975-B6A2D1BCAEF0}" srcOrd="1" destOrd="0" presId="urn:microsoft.com/office/officeart/2005/8/layout/vList5"/>
    <dgm:cxn modelId="{7053409D-B186-4E31-A040-DA24D8A70BC1}" type="presParOf" srcId="{8E508946-39AA-4502-88D5-A52D7D992F7B}" destId="{563C6F99-5316-4056-9F36-B57D837E94E7}" srcOrd="2" destOrd="0" presId="urn:microsoft.com/office/officeart/2005/8/layout/vList5"/>
    <dgm:cxn modelId="{14D1413C-D2B6-4D87-B8C7-C4862C579AA9}" type="presParOf" srcId="{563C6F99-5316-4056-9F36-B57D837E94E7}" destId="{AC166961-2DCC-4A61-B580-C1B2DFF3050D}" srcOrd="0" destOrd="0" presId="urn:microsoft.com/office/officeart/2005/8/layout/vList5"/>
    <dgm:cxn modelId="{66F4D22D-88A3-4729-BB55-DFD276F7FDFA}" type="presParOf" srcId="{563C6F99-5316-4056-9F36-B57D837E94E7}" destId="{BBAC1752-8061-45ED-9CD5-57BC394FAC17}" srcOrd="1" destOrd="0" presId="urn:microsoft.com/office/officeart/2005/8/layout/vList5"/>
    <dgm:cxn modelId="{A25D0EE7-7AD0-473D-BDA8-C2A8596DDB0D}" type="presParOf" srcId="{8E508946-39AA-4502-88D5-A52D7D992F7B}" destId="{3AB864D4-7517-4F37-B08B-A704784E2F41}" srcOrd="3" destOrd="0" presId="urn:microsoft.com/office/officeart/2005/8/layout/vList5"/>
    <dgm:cxn modelId="{942B35F3-65CF-4E99-8459-EBDF86791FC5}" type="presParOf" srcId="{8E508946-39AA-4502-88D5-A52D7D992F7B}" destId="{C10B44E2-3E9C-44ED-BFB5-44ADC1C86FCB}" srcOrd="4" destOrd="0" presId="urn:microsoft.com/office/officeart/2005/8/layout/vList5"/>
    <dgm:cxn modelId="{93D98DD7-139A-46BD-ADFD-D23BF87DBCAB}" type="presParOf" srcId="{C10B44E2-3E9C-44ED-BFB5-44ADC1C86FCB}" destId="{3B4A34FB-5EEE-4382-97C7-44E2D84EFD8F}" srcOrd="0" destOrd="0" presId="urn:microsoft.com/office/officeart/2005/8/layout/vList5"/>
    <dgm:cxn modelId="{DD63C7D5-B85B-4B8A-8870-5C0D77645CB2}" type="presParOf" srcId="{C10B44E2-3E9C-44ED-BFB5-44ADC1C86FCB}" destId="{43138038-5216-4E07-B51A-5EF53784558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9078F6-63F9-4438-A4AA-160C9C7AD646}">
      <dsp:nvSpPr>
        <dsp:cNvPr id="0" name=""/>
        <dsp:cNvSpPr/>
      </dsp:nvSpPr>
      <dsp:spPr>
        <a:xfrm>
          <a:off x="4714914" y="1214443"/>
          <a:ext cx="3959074" cy="237544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/>
            <a:t>Показывать красоту и несовершенства мира</a:t>
          </a:r>
          <a:endParaRPr lang="ru-RU" sz="4000" b="1" kern="1200" dirty="0"/>
        </a:p>
      </dsp:txBody>
      <dsp:txXfrm>
        <a:off x="4714914" y="1214443"/>
        <a:ext cx="3959074" cy="2375444"/>
      </dsp:txXfrm>
    </dsp:sp>
    <dsp:sp modelId="{0BF83573-66B6-4351-BFAB-B9D9E80AE26B}">
      <dsp:nvSpPr>
        <dsp:cNvPr id="0" name=""/>
        <dsp:cNvSpPr/>
      </dsp:nvSpPr>
      <dsp:spPr>
        <a:xfrm>
          <a:off x="285739" y="1214443"/>
          <a:ext cx="3959074" cy="2375444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/>
            <a:t>Эстетически</a:t>
          </a:r>
        </a:p>
        <a:p>
          <a:pPr lvl="0" algn="ctr" defTabSz="17780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/>
            <a:t> воздействовать </a:t>
          </a:r>
        </a:p>
        <a:p>
          <a:pPr lvl="0" algn="ctr" defTabSz="17780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/>
            <a:t>на человека</a:t>
          </a:r>
          <a:endParaRPr lang="ru-RU" sz="4000" b="1" kern="1200" dirty="0"/>
        </a:p>
      </dsp:txBody>
      <dsp:txXfrm>
        <a:off x="285739" y="1214443"/>
        <a:ext cx="3959074" cy="2375444"/>
      </dsp:txXfrm>
    </dsp:sp>
    <dsp:sp modelId="{1284019C-520B-47AC-860E-613E6ACCBA40}">
      <dsp:nvSpPr>
        <dsp:cNvPr id="0" name=""/>
        <dsp:cNvSpPr/>
      </dsp:nvSpPr>
      <dsp:spPr>
        <a:xfrm>
          <a:off x="285739" y="3786210"/>
          <a:ext cx="3959074" cy="237544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/>
            <a:t>Преображать человека </a:t>
          </a:r>
          <a:endParaRPr lang="ru-RU" sz="4400" b="1" kern="1200" dirty="0"/>
        </a:p>
      </dsp:txBody>
      <dsp:txXfrm>
        <a:off x="285739" y="3786210"/>
        <a:ext cx="3959074" cy="2375444"/>
      </dsp:txXfrm>
    </dsp:sp>
    <dsp:sp modelId="{C916BCAC-6229-4669-A798-F4220025D241}">
      <dsp:nvSpPr>
        <dsp:cNvPr id="0" name=""/>
        <dsp:cNvSpPr/>
      </dsp:nvSpPr>
      <dsp:spPr>
        <a:xfrm>
          <a:off x="4714914" y="3786210"/>
          <a:ext cx="3959074" cy="2375444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ru-RU" sz="4000" b="1" kern="1200" dirty="0" smtClean="0"/>
            <a:t>Учить </a:t>
          </a:r>
        </a:p>
        <a:p>
          <a:pPr lvl="0" algn="ctr" defTabSz="17780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ru-RU" sz="4000" b="1" kern="1200" dirty="0" smtClean="0"/>
            <a:t>любить и ценить жизнь</a:t>
          </a:r>
          <a:endParaRPr lang="ru-RU" sz="4000" b="1" kern="1200" dirty="0"/>
        </a:p>
      </dsp:txBody>
      <dsp:txXfrm>
        <a:off x="4714914" y="3786210"/>
        <a:ext cx="3959074" cy="2375444"/>
      </dsp:txXfrm>
    </dsp:sp>
    <dsp:sp modelId="{219F2C31-5C66-4A3A-B2C6-CD760A066CEB}">
      <dsp:nvSpPr>
        <dsp:cNvPr id="0" name=""/>
        <dsp:cNvSpPr/>
      </dsp:nvSpPr>
      <dsp:spPr>
        <a:xfrm>
          <a:off x="642927" y="71434"/>
          <a:ext cx="7749016" cy="95302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6350"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1460" tIns="251460" rIns="251460" bIns="251460" numCol="1" spcCol="1270" anchor="ctr" anchorCtr="0">
          <a:noAutofit/>
        </a:bodyPr>
        <a:lstStyle/>
        <a:p>
          <a:pPr lvl="0" algn="ctr" defTabSz="29337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6600" b="1" kern="1200" dirty="0" smtClean="0"/>
            <a:t>Цель  искусства</a:t>
          </a:r>
          <a:endParaRPr lang="ru-RU" sz="6600" b="1" kern="1200" dirty="0"/>
        </a:p>
      </dsp:txBody>
      <dsp:txXfrm>
        <a:off x="642927" y="71434"/>
        <a:ext cx="7749016" cy="9530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F0E108-5475-4B2C-AAF5-E60BE09E3DAD}">
      <dsp:nvSpPr>
        <dsp:cNvPr id="0" name=""/>
        <dsp:cNvSpPr/>
      </dsp:nvSpPr>
      <dsp:spPr>
        <a:xfrm>
          <a:off x="428627" y="1214455"/>
          <a:ext cx="3436663" cy="206199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Дарит радость жизни, помогает понять истину. </a:t>
          </a:r>
          <a:endParaRPr lang="ru-RU" sz="2600" kern="1200" dirty="0"/>
        </a:p>
      </dsp:txBody>
      <dsp:txXfrm>
        <a:off x="428627" y="1214455"/>
        <a:ext cx="3436663" cy="2061997"/>
      </dsp:txXfrm>
    </dsp:sp>
    <dsp:sp modelId="{8427B8CD-D17A-4EEE-9971-EE49BCB19D77}">
      <dsp:nvSpPr>
        <dsp:cNvPr id="0" name=""/>
        <dsp:cNvSpPr/>
      </dsp:nvSpPr>
      <dsp:spPr>
        <a:xfrm>
          <a:off x="5072109" y="1214455"/>
          <a:ext cx="3436663" cy="2061997"/>
        </a:xfrm>
        <a:prstGeom prst="rect">
          <a:avLst/>
        </a:prstGeom>
        <a:gradFill rotWithShape="0">
          <a:gsLst>
            <a:gs pos="0">
              <a:schemeClr val="accent2">
                <a:hueOff val="1170380"/>
                <a:satOff val="-1460"/>
                <a:lumOff val="343"/>
                <a:alphaOff val="0"/>
                <a:tint val="50000"/>
                <a:satMod val="300000"/>
              </a:schemeClr>
            </a:gs>
            <a:gs pos="35000">
              <a:schemeClr val="accent2">
                <a:hueOff val="1170380"/>
                <a:satOff val="-1460"/>
                <a:lumOff val="343"/>
                <a:alphaOff val="0"/>
                <a:tint val="37000"/>
                <a:satMod val="300000"/>
              </a:schemeClr>
            </a:gs>
            <a:gs pos="100000">
              <a:schemeClr val="accent2">
                <a:hueOff val="1170380"/>
                <a:satOff val="-1460"/>
                <a:lumOff val="34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Воспитывает, заставляет переживать и сострадать.</a:t>
          </a:r>
          <a:endParaRPr lang="ru-RU" sz="2600" kern="1200" dirty="0"/>
        </a:p>
      </dsp:txBody>
      <dsp:txXfrm>
        <a:off x="5072109" y="1214455"/>
        <a:ext cx="3436663" cy="2061997"/>
      </dsp:txXfrm>
    </dsp:sp>
    <dsp:sp modelId="{BADC9FC1-5FE5-4CBE-B28E-49DC2C217AC6}">
      <dsp:nvSpPr>
        <dsp:cNvPr id="0" name=""/>
        <dsp:cNvSpPr/>
      </dsp:nvSpPr>
      <dsp:spPr>
        <a:xfrm>
          <a:off x="500075" y="3714785"/>
          <a:ext cx="3436663" cy="2061997"/>
        </a:xfrm>
        <a:prstGeom prst="rect">
          <a:avLst/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tint val="50000"/>
                <a:satMod val="300000"/>
              </a:schemeClr>
            </a:gs>
            <a:gs pos="35000">
              <a:schemeClr val="accent2">
                <a:hueOff val="2340759"/>
                <a:satOff val="-2919"/>
                <a:lumOff val="686"/>
                <a:alphaOff val="0"/>
                <a:tint val="37000"/>
                <a:satMod val="30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Приводит к катарсису.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Способ духовной самореализации человека.</a:t>
          </a:r>
          <a:endParaRPr lang="ru-RU" sz="2600" kern="1200" dirty="0"/>
        </a:p>
      </dsp:txBody>
      <dsp:txXfrm>
        <a:off x="500075" y="3714785"/>
        <a:ext cx="3436663" cy="2061997"/>
      </dsp:txXfrm>
    </dsp:sp>
    <dsp:sp modelId="{56B3F638-EFCF-440D-B69D-0A5E35FF1752}">
      <dsp:nvSpPr>
        <dsp:cNvPr id="0" name=""/>
        <dsp:cNvSpPr/>
      </dsp:nvSpPr>
      <dsp:spPr>
        <a:xfrm>
          <a:off x="5143523" y="3714785"/>
          <a:ext cx="3436663" cy="2061997"/>
        </a:xfrm>
        <a:prstGeom prst="rect">
          <a:avLst/>
        </a:prstGeom>
        <a:gradFill rotWithShape="0">
          <a:gsLst>
            <a:gs pos="0">
              <a:schemeClr val="accent2">
                <a:hueOff val="3511139"/>
                <a:satOff val="-4379"/>
                <a:lumOff val="1030"/>
                <a:alphaOff val="0"/>
                <a:tint val="50000"/>
                <a:satMod val="300000"/>
              </a:schemeClr>
            </a:gs>
            <a:gs pos="35000">
              <a:schemeClr val="accent2">
                <a:hueOff val="3511139"/>
                <a:satOff val="-4379"/>
                <a:lumOff val="1030"/>
                <a:alphaOff val="0"/>
                <a:tint val="37000"/>
                <a:satMod val="300000"/>
              </a:schemeClr>
            </a:gs>
            <a:gs pos="100000">
              <a:schemeClr val="accent2">
                <a:hueOff val="3511139"/>
                <a:satOff val="-4379"/>
                <a:lumOff val="103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«…зеркало, где каждый видит себя». </a:t>
          </a:r>
          <a:r>
            <a:rPr lang="ru-RU" sz="1600" kern="1200" dirty="0" smtClean="0"/>
            <a:t>(И.Гёте)</a:t>
          </a:r>
          <a:endParaRPr lang="ru-RU" sz="1600" kern="1200" dirty="0"/>
        </a:p>
      </dsp:txBody>
      <dsp:txXfrm>
        <a:off x="5143523" y="3714785"/>
        <a:ext cx="3436663" cy="2061997"/>
      </dsp:txXfrm>
    </dsp:sp>
    <dsp:sp modelId="{29086AA3-38DF-4DF2-A7F8-CEE89DD6168E}">
      <dsp:nvSpPr>
        <dsp:cNvPr id="0" name=""/>
        <dsp:cNvSpPr/>
      </dsp:nvSpPr>
      <dsp:spPr>
        <a:xfrm>
          <a:off x="0" y="71434"/>
          <a:ext cx="8785726" cy="929383"/>
        </a:xfrm>
        <a:prstGeom prst="rec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tint val="50000"/>
                <a:satMod val="300000"/>
              </a:schemeClr>
            </a:gs>
            <a:gs pos="35000">
              <a:schemeClr val="accent2">
                <a:hueOff val="4681519"/>
                <a:satOff val="-5839"/>
                <a:lumOff val="1373"/>
                <a:alphaOff val="0"/>
                <a:tint val="37000"/>
                <a:satMod val="30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b="1" kern="1200" dirty="0" smtClean="0"/>
            <a:t>Ценность искусства</a:t>
          </a:r>
          <a:endParaRPr lang="ru-RU" sz="5400" b="1" kern="1200" dirty="0"/>
        </a:p>
      </dsp:txBody>
      <dsp:txXfrm>
        <a:off x="0" y="71434"/>
        <a:ext cx="8785726" cy="92938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492571-8E24-44C5-B544-47ADB7C46E6D}">
      <dsp:nvSpPr>
        <dsp:cNvPr id="0" name=""/>
        <dsp:cNvSpPr/>
      </dsp:nvSpPr>
      <dsp:spPr>
        <a:xfrm rot="5400000">
          <a:off x="5129471" y="-1865731"/>
          <a:ext cx="1399738" cy="5486438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/>
            <a:t>Может рассказать об этом</a:t>
          </a:r>
          <a:endParaRPr lang="ru-RU" sz="3200" kern="1200" dirty="0"/>
        </a:p>
      </dsp:txBody>
      <dsp:txXfrm rot="-5400000">
        <a:off x="3086121" y="245949"/>
        <a:ext cx="5418108" cy="1263078"/>
      </dsp:txXfrm>
    </dsp:sp>
    <dsp:sp modelId="{258A9F4C-014E-4C69-9BE9-F4F71BCF206B}">
      <dsp:nvSpPr>
        <dsp:cNvPr id="0" name=""/>
        <dsp:cNvSpPr/>
      </dsp:nvSpPr>
      <dsp:spPr>
        <a:xfrm>
          <a:off x="0" y="2651"/>
          <a:ext cx="3086121" cy="174967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Умеет видеть прекрасное</a:t>
          </a:r>
          <a:endParaRPr lang="ru-RU" sz="3200" b="1" kern="1200" dirty="0"/>
        </a:p>
      </dsp:txBody>
      <dsp:txXfrm>
        <a:off x="85412" y="88063"/>
        <a:ext cx="2915297" cy="1578848"/>
      </dsp:txXfrm>
    </dsp:sp>
    <dsp:sp modelId="{BBAC1752-8061-45ED-9CD5-57BC394FAC17}">
      <dsp:nvSpPr>
        <dsp:cNvPr id="0" name=""/>
        <dsp:cNvSpPr/>
      </dsp:nvSpPr>
      <dsp:spPr>
        <a:xfrm rot="5400000">
          <a:off x="4972085" y="-28575"/>
          <a:ext cx="1714511" cy="5486438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Неравнодушный человек, честный, внимательный </a:t>
          </a:r>
          <a:endParaRPr lang="ru-RU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«… сама жизнь </a:t>
          </a:r>
          <a:r>
            <a:rPr lang="en-US" sz="2800" kern="1200" dirty="0" smtClean="0"/>
            <a:t>&lt;</a:t>
          </a:r>
          <a:r>
            <a:rPr lang="ru-RU" sz="2800" kern="1200" dirty="0" smtClean="0"/>
            <a:t>его</a:t>
          </a:r>
          <a:r>
            <a:rPr lang="en-US" sz="2800" kern="1200" dirty="0" smtClean="0"/>
            <a:t>&gt;</a:t>
          </a:r>
          <a:r>
            <a:rPr lang="ru-RU" sz="2800" kern="1200" dirty="0" smtClean="0"/>
            <a:t> должна быть содержательна»</a:t>
          </a:r>
          <a:endParaRPr lang="ru-RU" sz="2800" kern="1200" dirty="0"/>
        </a:p>
      </dsp:txBody>
      <dsp:txXfrm rot="-5400000">
        <a:off x="3086122" y="1941084"/>
        <a:ext cx="5402742" cy="1547119"/>
      </dsp:txXfrm>
    </dsp:sp>
    <dsp:sp modelId="{AC166961-2DCC-4A61-B580-C1B2DFF3050D}">
      <dsp:nvSpPr>
        <dsp:cNvPr id="0" name=""/>
        <dsp:cNvSpPr/>
      </dsp:nvSpPr>
      <dsp:spPr>
        <a:xfrm>
          <a:off x="0" y="1839807"/>
          <a:ext cx="3086121" cy="174967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ru-RU" sz="2800" b="1" kern="1200" dirty="0" smtClean="0"/>
            <a:t>Видит несовершенство мира  и борется  с ним</a:t>
          </a:r>
          <a:endParaRPr lang="ru-RU" sz="2800" b="1" kern="1200" dirty="0"/>
        </a:p>
      </dsp:txBody>
      <dsp:txXfrm>
        <a:off x="85412" y="1925219"/>
        <a:ext cx="2915297" cy="1578848"/>
      </dsp:txXfrm>
    </dsp:sp>
    <dsp:sp modelId="{43138038-5216-4E07-B51A-5EF537845584}">
      <dsp:nvSpPr>
        <dsp:cNvPr id="0" name=""/>
        <dsp:cNvSpPr/>
      </dsp:nvSpPr>
      <dsp:spPr>
        <a:xfrm rot="5400000">
          <a:off x="5129471" y="1808581"/>
          <a:ext cx="1399738" cy="5486438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kern="1200" dirty="0" smtClean="0"/>
            <a:t>Отдает искусству всю жизнь </a:t>
          </a:r>
          <a:endParaRPr lang="ru-RU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kern="1200" dirty="0" smtClean="0"/>
            <a:t>Надо, «чтобы алчность к заработку не преодолела </a:t>
          </a:r>
          <a:r>
            <a:rPr lang="en-US" sz="2500" kern="1200" dirty="0" smtClean="0"/>
            <a:t>&lt;</a:t>
          </a:r>
          <a:r>
            <a:rPr lang="ru-RU" sz="2500" kern="1200" dirty="0" smtClean="0"/>
            <a:t>…</a:t>
          </a:r>
          <a:r>
            <a:rPr lang="en-US" sz="2500" kern="1200" dirty="0" smtClean="0"/>
            <a:t>&gt;</a:t>
          </a:r>
          <a:r>
            <a:rPr lang="ru-RU" sz="2500" kern="1200" dirty="0" smtClean="0"/>
            <a:t> чести искусства»</a:t>
          </a:r>
          <a:endParaRPr lang="ru-RU" sz="2500" kern="1200" dirty="0"/>
        </a:p>
      </dsp:txBody>
      <dsp:txXfrm rot="-5400000">
        <a:off x="3086121" y="3920261"/>
        <a:ext cx="5418108" cy="1263078"/>
      </dsp:txXfrm>
    </dsp:sp>
    <dsp:sp modelId="{3B4A34FB-5EEE-4382-97C7-44E2D84EFD8F}">
      <dsp:nvSpPr>
        <dsp:cNvPr id="0" name=""/>
        <dsp:cNvSpPr/>
      </dsp:nvSpPr>
      <dsp:spPr>
        <a:xfrm>
          <a:off x="0" y="3676964"/>
          <a:ext cx="3086121" cy="1749672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64770" rIns="129540" bIns="6477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 smtClean="0"/>
            <a:t>Не только талантлив, но и трудолюбив</a:t>
          </a:r>
          <a:endParaRPr lang="ru-RU" sz="3400" b="1" kern="1200" dirty="0"/>
        </a:p>
      </dsp:txBody>
      <dsp:txXfrm>
        <a:off x="85412" y="3762376"/>
        <a:ext cx="2915297" cy="15788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4BADC8-6A64-4DCB-8D7F-ACAA41365CF1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565734-AC2E-4708-B935-72E8EEE9C9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644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tege.info/napravlenie-iskusstvo-i-remeslo/argumentyi-po-napravleniyu-iskusstvo-i-remeslo.html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bingoschool.ru/news/tezisyi-po-vsem-napravleniyam-itogovogo-sochineniya/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tege.info/napravlenie-iskusstvo-i-remeslo/argumentyi-po-napravleniyu-iskusstvo-i-remeslo.html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schci.ru/sites/default/files/promysly/hohlomskaya_%26_gorodeckaya_1.jpg"/>
          <p:cNvPicPr>
            <a:picLocks noChangeAspect="1" noChangeArrowheads="1"/>
          </p:cNvPicPr>
          <p:nvPr/>
        </p:nvPicPr>
        <p:blipFill>
          <a:blip r:embed="rId2"/>
          <a:srcRect l="6339" t="3125" r="3521" b="5208"/>
          <a:stretch>
            <a:fillRect/>
          </a:stretch>
        </p:blipFill>
        <p:spPr bwMode="auto">
          <a:xfrm>
            <a:off x="0" y="571456"/>
            <a:ext cx="9144000" cy="62865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 </a:t>
            </a:r>
            <a:r>
              <a:rPr lang="ru-RU" b="1" dirty="0" smtClean="0"/>
              <a:t>«ИСКУССТВО И РЕМЕСЛО»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28596" y="142852"/>
            <a:ext cx="4040188" cy="78263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5400" dirty="0" smtClean="0"/>
              <a:t>Искусство</a:t>
            </a:r>
            <a:endParaRPr lang="ru-RU" sz="5400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28596" y="1142984"/>
            <a:ext cx="4040188" cy="395128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buNone/>
            </a:pPr>
            <a:r>
              <a:rPr lang="ru-RU" dirty="0" smtClean="0"/>
              <a:t>1.Творческое   отражение, воспроизведение  действительности   в     художественных образах. </a:t>
            </a:r>
          </a:p>
          <a:p>
            <a:pPr>
              <a:buNone/>
            </a:pPr>
            <a:r>
              <a:rPr lang="ru-RU" dirty="0" smtClean="0"/>
              <a:t>2.Умение, мастерство, знание       дела. </a:t>
            </a:r>
          </a:p>
          <a:p>
            <a:pPr>
              <a:buNone/>
            </a:pPr>
            <a:r>
              <a:rPr lang="ru-RU" dirty="0" smtClean="0"/>
              <a:t>3.Самое дело, требующее   такого    умения, мастерства. 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786314" y="142852"/>
            <a:ext cx="4041775" cy="78263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5400" dirty="0" smtClean="0"/>
              <a:t>Ремесло</a:t>
            </a:r>
            <a:endParaRPr lang="ru-RU" sz="5400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4786314" y="1142984"/>
            <a:ext cx="4041775" cy="395128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1.Профессиональное занятие - изготовление изделий ручным, кустарным способом. </a:t>
            </a:r>
            <a:endParaRPr lang="ru-RU" sz="2000" dirty="0" smtClean="0">
              <a:ea typeface="Times New Roman"/>
              <a:cs typeface="Times New Roman"/>
            </a:endParaRPr>
          </a:p>
          <a:p>
            <a:pPr>
              <a:buNone/>
            </a:pPr>
            <a:r>
              <a:rPr lang="ru-RU" dirty="0" smtClean="0">
                <a:latin typeface="Times New Roman"/>
                <a:ea typeface="Times New Roman"/>
              </a:rPr>
              <a:t>2. Вообще профессия, занятие (разг.). Тайны писательского ремесла.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5357826"/>
            <a:ext cx="835824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«Искусство – выражение самых глубоких мыслей самым простым способом» </a:t>
            </a:r>
            <a:r>
              <a:rPr lang="ru-RU" sz="1400" dirty="0" smtClean="0"/>
              <a:t>(А.Эйнштейн)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214282" y="142852"/>
          <a:ext cx="8929718" cy="65008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http://artchallenge.me/painters/116/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1"/>
            <a:ext cx="9144000" cy="685800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7158" y="428604"/>
            <a:ext cx="850112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«Высшая цель, которой может служить искусство,- способствовать тому, чтобы люди глубже понимали жизнь и больше ее любили» </a:t>
            </a:r>
            <a:r>
              <a:rPr lang="ru-RU" sz="1400" b="1" dirty="0" smtClean="0">
                <a:solidFill>
                  <a:schemeClr val="bg1"/>
                </a:solidFill>
              </a:rPr>
              <a:t>(</a:t>
            </a:r>
            <a:r>
              <a:rPr lang="ru-RU" sz="1400" b="1" dirty="0" err="1" smtClean="0">
                <a:solidFill>
                  <a:schemeClr val="bg1"/>
                </a:solidFill>
              </a:rPr>
              <a:t>Рокуэлл</a:t>
            </a:r>
            <a:r>
              <a:rPr lang="ru-RU" sz="1400" b="1" dirty="0" smtClean="0">
                <a:solidFill>
                  <a:schemeClr val="bg1"/>
                </a:solidFill>
              </a:rPr>
              <a:t> Кент)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char.ru/books/8830070_Skaz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28"/>
            <a:ext cx="3299095" cy="4500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71472" y="5000636"/>
            <a:ext cx="7715304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«Общественное значение писателя в том и заключается, чтобы пролить луч света на всякого рода нравственные и умственные неурядицы, чтобы освежить всякого рода духоты веянием идеала».  (М. Е. Салтыков-Щедрин)</a:t>
            </a:r>
          </a:p>
        </p:txBody>
      </p:sp>
      <p:pic>
        <p:nvPicPr>
          <p:cNvPr id="21510" name="Picture 6" descr="https://static02.rusroads.com/1200x630/photos/27/2c/837d0db/5c65a8432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214291"/>
            <a:ext cx="3696176" cy="249581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000496" y="2786058"/>
            <a:ext cx="4929190" cy="2016000"/>
          </a:xfrm>
          <a:prstGeom prst="rect">
            <a:avLst/>
          </a:prstGeom>
          <a:solidFill>
            <a:srgbClr val="FFCC99">
              <a:alpha val="80000"/>
            </a:srgb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numCol="2">
            <a:spAutoFit/>
          </a:bodyPr>
          <a:lstStyle/>
          <a:p>
            <a:r>
              <a:rPr lang="ru-RU" sz="2400" dirty="0" smtClean="0"/>
              <a:t>«Светить всегда,</a:t>
            </a:r>
            <a:br>
              <a:rPr lang="ru-RU" sz="2400" dirty="0" smtClean="0"/>
            </a:br>
            <a:r>
              <a:rPr lang="ru-RU" sz="2400" dirty="0" smtClean="0"/>
              <a:t>светить везде,</a:t>
            </a:r>
            <a:br>
              <a:rPr lang="ru-RU" sz="2400" dirty="0" smtClean="0"/>
            </a:br>
            <a:r>
              <a:rPr lang="ru-RU" sz="2400" dirty="0" smtClean="0"/>
              <a:t>до дней последних </a:t>
            </a:r>
          </a:p>
          <a:p>
            <a:r>
              <a:rPr lang="ru-RU" sz="2400" dirty="0" smtClean="0"/>
              <a:t>донца,</a:t>
            </a: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светить — </a:t>
            </a:r>
            <a:br>
              <a:rPr lang="ru-RU" sz="2400" dirty="0" smtClean="0"/>
            </a:br>
            <a:r>
              <a:rPr lang="ru-RU" sz="2400" dirty="0" smtClean="0"/>
              <a:t>и никаких гвоздей!</a:t>
            </a:r>
            <a:br>
              <a:rPr lang="ru-RU" sz="2400" dirty="0" smtClean="0"/>
            </a:br>
            <a:r>
              <a:rPr lang="ru-RU" sz="2400" dirty="0" smtClean="0"/>
              <a:t>Вот лозунг мой — </a:t>
            </a:r>
            <a:br>
              <a:rPr lang="ru-RU" sz="2400" dirty="0" smtClean="0"/>
            </a:br>
            <a:r>
              <a:rPr lang="ru-RU" sz="2400" dirty="0" smtClean="0"/>
              <a:t>и солнца!»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42844" y="4214818"/>
            <a:ext cx="301024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«Прямая обязанность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художника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показывать,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не доказывать».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(А. А. Блок)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9" name="Picture 3" descr="http://im6.kommersant.ru/Issues.photo/CORP/2016/08/06/KMO_141501_01285_1_t210_2230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2190242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3" name="Picture 7" descr="https://libmir.com/i/39/285339/img_5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0"/>
            <a:ext cx="3048255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429256" y="4500570"/>
            <a:ext cx="355411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«На зеркало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неча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пенять,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коли рожа крива».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(Эпиграф к комедии Н.В. Гоголя «Ревизор»)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85" name="Picture 9" descr="http://smartwebsite.ru/_pu/31/547152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143240" y="357166"/>
            <a:ext cx="2312385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ananasposter.ru/image/cache/catalog/postermax/reproduct/90/4590-1000x830.jpg"/>
          <p:cNvPicPr>
            <a:picLocks noChangeAspect="1" noChangeArrowheads="1"/>
          </p:cNvPicPr>
          <p:nvPr/>
        </p:nvPicPr>
        <p:blipFill>
          <a:blip r:embed="rId2"/>
          <a:srcRect t="4706" r="-577" b="4706"/>
          <a:stretch>
            <a:fillRect/>
          </a:stretch>
        </p:blipFill>
        <p:spPr bwMode="auto">
          <a:xfrm>
            <a:off x="1428728" y="214290"/>
            <a:ext cx="6643734" cy="49666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00034" y="5357826"/>
            <a:ext cx="8229600" cy="121443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>
              <a:buNone/>
            </a:pPr>
            <a:r>
              <a:rPr lang="ru-RU" sz="2400" dirty="0" smtClean="0"/>
              <a:t>Главная цель искусства не в пустом копировании объектов и предметов. Оно должно дарить новое, чувственное, настоящее.  </a:t>
            </a:r>
            <a:r>
              <a:rPr lang="ru-RU" sz="1400" dirty="0" smtClean="0"/>
              <a:t>(Оноре де Бальзак)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214282" y="214290"/>
          <a:ext cx="8786874" cy="6429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24" y="428604"/>
            <a:ext cx="4429156" cy="5500726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>«Все виды искусства служат величайшему  из искусств – жить на Земле» (Б.Брехт)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2530" name="Picture 2" descr="http://samolit.com/images/BookImages/76753/cov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3652268" cy="58436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429256" y="500042"/>
            <a:ext cx="3357586" cy="45259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/>
              <a:t>При созерцании прекрасного возникает тревога, которая предшествует нашему внутреннему очищению. </a:t>
            </a:r>
          </a:p>
          <a:p>
            <a:pPr algn="ctr">
              <a:buNone/>
            </a:pPr>
            <a:r>
              <a:rPr lang="ru-RU" sz="2800" dirty="0" smtClean="0"/>
              <a:t>(К. Г. Паустовский)</a:t>
            </a:r>
          </a:p>
          <a:p>
            <a:pPr algn="ctr"/>
            <a:endParaRPr lang="ru-RU" sz="2800" dirty="0"/>
          </a:p>
        </p:txBody>
      </p:sp>
      <p:pic>
        <p:nvPicPr>
          <p:cNvPr id="36866" name="Picture 2" descr="https://avatars.mds.yandex.net/get-pdb/985791/cba07c60-6d64-4475-bc7a-49310397c00f/s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4746608" cy="60007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714612" y="4857760"/>
            <a:ext cx="4286280" cy="50006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 algn="ctr">
              <a:buNone/>
            </a:pPr>
            <a:r>
              <a:rPr lang="ru-RU" sz="1700" dirty="0" smtClean="0"/>
              <a:t>Крамской Иван Николаевич</a:t>
            </a:r>
          </a:p>
          <a:p>
            <a:pPr algn="ctr">
              <a:buNone/>
            </a:pPr>
            <a:endParaRPr lang="ru-RU" dirty="0"/>
          </a:p>
        </p:txBody>
      </p:sp>
      <p:pic>
        <p:nvPicPr>
          <p:cNvPr id="33795" name="Picture 3" descr="https://artchive.ru/res/media/img/oy1200/work/8ae/2186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2309" y="428604"/>
            <a:ext cx="3361139" cy="42862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3797" name="Picture 5" descr="http://smallbay.ru/images2/kramskoy_mina_moisee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428604"/>
            <a:ext cx="3286148" cy="431306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Содержимое 3"/>
          <p:cNvSpPr txBox="1">
            <a:spLocks/>
          </p:cNvSpPr>
          <p:nvPr/>
        </p:nvSpPr>
        <p:spPr>
          <a:xfrm>
            <a:off x="714348" y="5429264"/>
            <a:ext cx="7829576" cy="102550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85000"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Нет новых направлений в искусстве, есть одно –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 человека к человеку. </a:t>
            </a:r>
            <a:r>
              <a:rPr kumimoji="0" lang="ru-RU" sz="1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(Станислав Ежи </a:t>
            </a:r>
            <a:r>
              <a:rPr kumimoji="0" lang="ru-RU" sz="1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Лец</a:t>
            </a:r>
            <a:r>
              <a:rPr kumimoji="0" lang="ru-RU" sz="1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Обзор Интернет-ресурсов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85860"/>
            <a:ext cx="8229600" cy="464347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201 млн. ответов</a:t>
            </a:r>
            <a:endParaRPr lang="ru-RU" sz="4000" dirty="0" smtClean="0"/>
          </a:p>
          <a:p>
            <a:r>
              <a:rPr lang="ru-RU" sz="2000" b="1" dirty="0" smtClean="0"/>
              <a:t>Тезисы по направлению «Искусство и ремесло»</a:t>
            </a:r>
          </a:p>
          <a:p>
            <a:r>
              <a:rPr lang="ru-RU" sz="2000" dirty="0" smtClean="0"/>
              <a:t>Искусство, деятели искусства. Их роль в жизни общества. Влияние искусства на жизнь человека, предназначение художника.</a:t>
            </a:r>
          </a:p>
          <a:p>
            <a:r>
              <a:rPr lang="ru-RU" sz="2000" dirty="0" smtClean="0"/>
              <a:t>Талант/бесталанность. Истинный/мнимый талант.</a:t>
            </a:r>
          </a:p>
          <a:p>
            <a:r>
              <a:rPr lang="ru-RU" sz="2000" dirty="0" smtClean="0"/>
              <a:t>Ремесло/искусство. Общее и различия в целях и т.д. Граница между ремеслом и искусством. Ремесленники/художники.</a:t>
            </a:r>
          </a:p>
          <a:p>
            <a:r>
              <a:rPr lang="ru-RU" sz="2000" dirty="0" smtClean="0"/>
              <a:t>Феномен творчества, роль труда, созидания в жизни человека.</a:t>
            </a:r>
          </a:p>
          <a:p>
            <a:r>
              <a:rPr lang="ru-RU" sz="2000" dirty="0" smtClean="0"/>
              <a:t>Энтузиаст/филистер как мировоззренческая категория.</a:t>
            </a:r>
            <a:br>
              <a:rPr lang="ru-RU" sz="2000" dirty="0" smtClean="0"/>
            </a:br>
            <a:r>
              <a:rPr lang="ru-RU" sz="2000" dirty="0" smtClean="0"/>
              <a:t>Источник: </a:t>
            </a:r>
            <a:r>
              <a:rPr lang="ru-RU" sz="2000" dirty="0" smtClean="0">
                <a:hlinkClick r:id="rId2"/>
              </a:rPr>
              <a:t>https://www.ctege.info/napravlenie-iskusstvo-i-remeslo/argumentyi-po-napravleniyu-iskusstvo-i-remeslo.html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 smtClean="0"/>
          </a:p>
          <a:p>
            <a:endParaRPr lang="ru-RU" sz="2000" dirty="0" smtClean="0"/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Литературные аргументы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357686" y="1500174"/>
            <a:ext cx="4429156" cy="452596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ru-RU" dirty="0" smtClean="0"/>
              <a:t>Д.С. Лихачёв. Письмо тридцать второе</a:t>
            </a:r>
            <a:br>
              <a:rPr lang="ru-RU" dirty="0" smtClean="0"/>
            </a:br>
            <a:r>
              <a:rPr lang="ru-RU" dirty="0" smtClean="0"/>
              <a:t>«Понимать искусство».</a:t>
            </a:r>
          </a:p>
          <a:p>
            <a:pPr lvl="0"/>
            <a:r>
              <a:rPr lang="ru-RU" dirty="0" smtClean="0"/>
              <a:t>В. В. Вересаев «Мать».</a:t>
            </a:r>
          </a:p>
          <a:p>
            <a:pPr lvl="0"/>
            <a:r>
              <a:rPr lang="ru-RU" dirty="0" smtClean="0"/>
              <a:t>И.С. Тургенев «Певцы».</a:t>
            </a:r>
          </a:p>
          <a:p>
            <a:pPr lvl="0"/>
            <a:r>
              <a:rPr lang="ru-RU" dirty="0" err="1" smtClean="0"/>
              <a:t>Р.Д.Брэдбери</a:t>
            </a:r>
            <a:r>
              <a:rPr lang="ru-RU" dirty="0" smtClean="0"/>
              <a:t> «Улыбка».</a:t>
            </a:r>
          </a:p>
          <a:p>
            <a:r>
              <a:rPr lang="ru-RU" dirty="0" smtClean="0"/>
              <a:t>К. Г. Паустовский «Золотая роза» («Искусство видеть мир», «Зарубки на сердце», «Бунт героев»и др. рассказы из повести).</a:t>
            </a:r>
          </a:p>
          <a:p>
            <a:pPr lvl="0"/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1986" name="Picture 2" descr="https://ozon-st.cdn.ngenix.net/multimedia/1018933295.jpg"/>
          <p:cNvPicPr>
            <a:picLocks noChangeAspect="1" noChangeArrowheads="1"/>
          </p:cNvPicPr>
          <p:nvPr/>
        </p:nvPicPr>
        <p:blipFill>
          <a:blip r:embed="rId2"/>
          <a:srcRect r="2736" b="10714"/>
          <a:stretch>
            <a:fillRect/>
          </a:stretch>
        </p:blipFill>
        <p:spPr bwMode="auto">
          <a:xfrm>
            <a:off x="642910" y="1285860"/>
            <a:ext cx="2786082" cy="47656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7686" y="1714488"/>
            <a:ext cx="4400552" cy="4525963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dirty="0" smtClean="0"/>
              <a:t>К. Г.Паустовский «Старый повар».</a:t>
            </a:r>
          </a:p>
          <a:p>
            <a:pPr lvl="0"/>
            <a:r>
              <a:rPr lang="ru-RU" dirty="0" smtClean="0"/>
              <a:t>А.Т. Твардовский «Василий Теркин».</a:t>
            </a:r>
          </a:p>
          <a:p>
            <a:pPr lvl="0"/>
            <a:r>
              <a:rPr lang="ru-RU" dirty="0" smtClean="0"/>
              <a:t>Б.Л. Пастернак «Доктор Живаго».</a:t>
            </a:r>
          </a:p>
          <a:p>
            <a:pPr lvl="0"/>
            <a:r>
              <a:rPr lang="ru-RU" dirty="0" smtClean="0"/>
              <a:t>А.П. Чехов «Скрипка Ротшильда».</a:t>
            </a:r>
          </a:p>
          <a:p>
            <a:r>
              <a:rPr lang="ru-RU" dirty="0" smtClean="0"/>
              <a:t>В.Г. Короленко «Слепой музыкант».</a:t>
            </a:r>
          </a:p>
          <a:p>
            <a:pPr lvl="0"/>
            <a:r>
              <a:rPr lang="ru-RU" dirty="0" smtClean="0"/>
              <a:t>Д. А. </a:t>
            </a:r>
            <a:r>
              <a:rPr lang="ru-RU" dirty="0" err="1" smtClean="0"/>
              <a:t>Гранин</a:t>
            </a:r>
            <a:r>
              <a:rPr lang="ru-RU" dirty="0" smtClean="0"/>
              <a:t> «Картина».</a:t>
            </a:r>
          </a:p>
          <a:p>
            <a:pPr lvl="0"/>
            <a:r>
              <a:rPr lang="ru-RU" dirty="0" smtClean="0"/>
              <a:t>В. Астафьев «Домский собор».</a:t>
            </a:r>
          </a:p>
          <a:p>
            <a:pPr lvl="0"/>
            <a:endParaRPr lang="ru-RU" dirty="0" smtClean="0"/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Литературные аргументы</a:t>
            </a:r>
            <a:endParaRPr lang="ru-RU" dirty="0"/>
          </a:p>
        </p:txBody>
      </p:sp>
      <p:pic>
        <p:nvPicPr>
          <p:cNvPr id="44034" name="Picture 2" descr="http://illustrators.ru/uploads/illustration/image/431947/main_431947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71612"/>
            <a:ext cx="3975179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Пример литературного аргумента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361475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u="sng" dirty="0" smtClean="0"/>
              <a:t>Проблема</a:t>
            </a:r>
            <a:r>
              <a:rPr lang="ru-RU" dirty="0" smtClean="0"/>
              <a:t>: влияния музыки (искусства) на человека. </a:t>
            </a:r>
            <a:br>
              <a:rPr lang="ru-RU" dirty="0" smtClean="0"/>
            </a:br>
            <a:r>
              <a:rPr lang="ru-RU" b="1" u="sng" dirty="0" smtClean="0"/>
              <a:t>Тезис</a:t>
            </a:r>
            <a:r>
              <a:rPr lang="ru-RU" dirty="0" smtClean="0"/>
              <a:t>: настоящее искусство способно преображать мир, оно помогает человеку пережить трудные моменты жизни, дарит радостные и дорогие сердцу воспоминания.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285876"/>
          </a:xfrm>
        </p:spPr>
        <p:txBody>
          <a:bodyPr>
            <a:norm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66"/>
            <a:ext cx="8572560" cy="576899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200" dirty="0" smtClean="0"/>
              <a:t>В рассказе К. Г. Паустовского «Старый повар» на наших глазах происходит чудо: слепой старик начинает видеть; пес, который от старости не мог уже лаять и так же, как и его хозяин, умирал, вылез из будки и тоже наслаждался прекрасной музыкой;  пока играла музыка, холодный дождь сменился снегом и старый запущенный сад преобразился. В конце рассказа старик умер, но смерть его была светла и легка, потому что последнее, что он видел в своей жизни: цветущий сад, молодую жену Марту, высокое </a:t>
            </a:r>
            <a:r>
              <a:rPr lang="ru-RU" sz="2200" dirty="0" err="1" smtClean="0"/>
              <a:t>голубое</a:t>
            </a:r>
            <a:r>
              <a:rPr lang="ru-RU" sz="2200" dirty="0" smtClean="0"/>
              <a:t> небо, – все это образы, созданные музыкой великого немецкого композитора</a:t>
            </a:r>
          </a:p>
          <a:p>
            <a:pPr>
              <a:buNone/>
            </a:pPr>
            <a:r>
              <a:rPr lang="ru-RU" sz="2200" dirty="0" smtClean="0"/>
              <a:t>     В.А. Моцарта, волею судьбы оказавшегося  тем человеком, который выслушал исповедь старика и отпустил ему грехи.</a:t>
            </a:r>
          </a:p>
          <a:p>
            <a:r>
              <a:rPr lang="ru-RU" sz="2200" dirty="0" smtClean="0"/>
              <a:t>Рассказ имеет кольцевую композицию, которая помогает автору раскрыть идею текста:  музыка </a:t>
            </a:r>
            <a:r>
              <a:rPr lang="ru-RU" sz="2200" dirty="0" err="1" smtClean="0"/>
              <a:t>очищающе</a:t>
            </a:r>
            <a:r>
              <a:rPr lang="ru-RU" sz="2200" dirty="0" smtClean="0"/>
              <a:t> действует на душу человека и может перенести его в другую реальность,  помочь пережить трудные моменты жизни и облегчить страдания.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Autofit/>
          </a:bodyPr>
          <a:lstStyle/>
          <a:p>
            <a:r>
              <a:rPr lang="ru-RU" b="1" dirty="0" smtClean="0"/>
              <a:t>Каким должен быть художник?</a:t>
            </a:r>
            <a:endParaRPr lang="ru-RU" b="1" dirty="0"/>
          </a:p>
        </p:txBody>
      </p:sp>
      <p:graphicFrame>
        <p:nvGraphicFramePr>
          <p:cNvPr id="3" name="Схема 2"/>
          <p:cNvGraphicFramePr/>
          <p:nvPr/>
        </p:nvGraphicFramePr>
        <p:xfrm>
          <a:off x="357158" y="1000108"/>
          <a:ext cx="8572560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s://img.labirint.ru/images/comments_pic/1325/2_d42758a2dfa210e258d00cf26c09ad48_1371719211.jpg"/>
          <p:cNvPicPr>
            <a:picLocks noChangeAspect="1" noChangeArrowheads="1"/>
          </p:cNvPicPr>
          <p:nvPr/>
        </p:nvPicPr>
        <p:blipFill>
          <a:blip r:embed="rId2"/>
          <a:srcRect l="10313" t="9067" r="9062" b="10622"/>
          <a:stretch>
            <a:fillRect/>
          </a:stretch>
        </p:blipFill>
        <p:spPr bwMode="auto">
          <a:xfrm>
            <a:off x="1500166" y="214290"/>
            <a:ext cx="6143668" cy="442915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20" y="4714884"/>
            <a:ext cx="8501122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«Кто никуда не стремится, ничего не хочет и никуда не зовет, тот не может быть художником».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www.dmdonskoy.ru/sites/default/files/field/image-page/iskusstv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52"/>
            <a:ext cx="8358186" cy="649152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00034" y="5572140"/>
            <a:ext cx="814393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2400" dirty="0" smtClean="0"/>
              <a:t>Кто испытал наслаждение творчества, для того уже все другие наслаждения не существуют. (А. П.Чехов)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214290"/>
            <a:ext cx="4429156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400" dirty="0" smtClean="0"/>
              <a:t>Только художник на всем чует прекрасного след. (А. А. Фет)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43636" y="500042"/>
            <a:ext cx="2714644" cy="193899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2400" dirty="0" smtClean="0"/>
              <a:t>Вдохновение – это такая гостья, которая не любит посещать ленивых.</a:t>
            </a:r>
          </a:p>
          <a:p>
            <a:r>
              <a:rPr lang="ru-RU" sz="2400" dirty="0" smtClean="0"/>
              <a:t>(П. И.  Чайковский)</a:t>
            </a:r>
          </a:p>
        </p:txBody>
      </p:sp>
      <p:pic>
        <p:nvPicPr>
          <p:cNvPr id="39940" name="Picture 4" descr="http://2.bp.blogspot.com/-A3dnisn4KIw/VoRgTyD4kPI/AAAAAAAAr7Q/nd2f4lWasXU/s1600/paintingA005486-01%2B%25282%25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7" y="357166"/>
            <a:ext cx="5466559" cy="47149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6143636" y="3000372"/>
            <a:ext cx="2714644" cy="19389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2400" dirty="0" smtClean="0"/>
              <a:t>Для меня бросить сочинение равносильно  лишению жизни.</a:t>
            </a:r>
          </a:p>
          <a:p>
            <a:r>
              <a:rPr lang="ru-RU" sz="2400" dirty="0" smtClean="0"/>
              <a:t>(П. И.  Чайковский)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5429264"/>
            <a:ext cx="8429684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2400" dirty="0" smtClean="0"/>
              <a:t>Счастье — трата себя на творение своих рук, что будет жить и после твоей смерти. (</a:t>
            </a:r>
            <a:r>
              <a:rPr lang="ru-RU" sz="2400" dirty="0" err="1" smtClean="0"/>
              <a:t>Антуан</a:t>
            </a:r>
            <a:r>
              <a:rPr lang="ru-RU" sz="2400" dirty="0" smtClean="0"/>
              <a:t> де Сент-Экзюпери)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1714488"/>
            <a:ext cx="4186238" cy="4411675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 smtClean="0"/>
              <a:t>Н.В. Гоголь «Портрет».</a:t>
            </a:r>
          </a:p>
          <a:p>
            <a:pPr lvl="0"/>
            <a:r>
              <a:rPr lang="ru-RU" dirty="0" smtClean="0"/>
              <a:t>О. Уайльд «Портрет Дориана Грея».</a:t>
            </a:r>
          </a:p>
          <a:p>
            <a:pPr lvl="0"/>
            <a:r>
              <a:rPr lang="ru-RU" dirty="0" smtClean="0"/>
              <a:t>К. Г. Паустовский «Как будто пустяки», «Молния».</a:t>
            </a:r>
          </a:p>
          <a:p>
            <a:r>
              <a:rPr lang="ru-RU" dirty="0" smtClean="0"/>
              <a:t>Н.С. Лесков «Левша».</a:t>
            </a:r>
          </a:p>
          <a:p>
            <a:pPr lvl="0"/>
            <a:r>
              <a:rPr lang="ru-RU" dirty="0" smtClean="0"/>
              <a:t>М.А. Булгаков «Мастер и Маргарита».</a:t>
            </a:r>
          </a:p>
          <a:p>
            <a:pPr lvl="0"/>
            <a:r>
              <a:rPr lang="ru-RU" dirty="0" smtClean="0"/>
              <a:t>А.П. Чехов «</a:t>
            </a:r>
            <a:r>
              <a:rPr lang="ru-RU" dirty="0" err="1" smtClean="0"/>
              <a:t>Ионыч</a:t>
            </a:r>
            <a:r>
              <a:rPr lang="ru-RU" dirty="0" smtClean="0"/>
              <a:t>».</a:t>
            </a:r>
          </a:p>
          <a:p>
            <a:pPr lvl="0"/>
            <a:r>
              <a:rPr lang="ru-RU" dirty="0" smtClean="0"/>
              <a:t>В. М. Шукшин «Солнце, старик и девушка».</a:t>
            </a:r>
          </a:p>
          <a:p>
            <a:r>
              <a:rPr lang="ru-RU" dirty="0" smtClean="0"/>
              <a:t>А. А. Ахматова  цикл «Тайны ремесла».</a:t>
            </a:r>
          </a:p>
          <a:p>
            <a:pPr lvl="0"/>
            <a:endParaRPr lang="ru-RU" dirty="0" smtClean="0"/>
          </a:p>
          <a:p>
            <a:endParaRPr lang="ru-RU" dirty="0" smtClean="0"/>
          </a:p>
          <a:p>
            <a:pPr lvl="0"/>
            <a:endParaRPr lang="ru-RU" dirty="0" smtClean="0"/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Литературные аргументы</a:t>
            </a:r>
            <a:endParaRPr lang="ru-RU" dirty="0"/>
          </a:p>
        </p:txBody>
      </p:sp>
      <p:pic>
        <p:nvPicPr>
          <p:cNvPr id="45058" name="Picture 2" descr="http://illustrada.ru/wp-content/uploads/2013/08/Kukriniksi-Gogol-Portret-1-chast-Illustracia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643051"/>
            <a:ext cx="3066273" cy="450059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Какова роль художника в жизни общества?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57422" y="2357430"/>
            <a:ext cx="4643470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В ком чувство долга не остыло,</a:t>
            </a:r>
            <a:br>
              <a:rPr lang="ru-RU" sz="2400" dirty="0" smtClean="0"/>
            </a:br>
            <a:r>
              <a:rPr lang="ru-RU" sz="2400" dirty="0" smtClean="0"/>
              <a:t>Кто сердцем неподкупно прям,</a:t>
            </a:r>
            <a:br>
              <a:rPr lang="ru-RU" sz="2400" dirty="0" smtClean="0"/>
            </a:br>
            <a:r>
              <a:rPr lang="ru-RU" sz="2400" dirty="0" smtClean="0"/>
              <a:t>В ком дарованье, сила, меткость,</a:t>
            </a:r>
            <a:br>
              <a:rPr lang="ru-RU" sz="2400" dirty="0" smtClean="0"/>
            </a:br>
            <a:r>
              <a:rPr lang="ru-RU" sz="2400" dirty="0" smtClean="0"/>
              <a:t>Тому теперь не должно спать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4286256"/>
            <a:ext cx="4643470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Не для житейского волненья,</a:t>
            </a:r>
            <a:br>
              <a:rPr lang="ru-RU" sz="2400" dirty="0" smtClean="0"/>
            </a:br>
            <a:r>
              <a:rPr lang="ru-RU" sz="2400" dirty="0" smtClean="0"/>
              <a:t>Не для корысти, не для битв,</a:t>
            </a:r>
            <a:br>
              <a:rPr lang="ru-RU" sz="2400" dirty="0" smtClean="0"/>
            </a:br>
            <a:r>
              <a:rPr lang="ru-RU" sz="2400" dirty="0" smtClean="0"/>
              <a:t>Мы рождены для вдохновенья,</a:t>
            </a:r>
            <a:br>
              <a:rPr lang="ru-RU" sz="2400" dirty="0" smtClean="0"/>
            </a:br>
            <a:r>
              <a:rPr lang="ru-RU" sz="2400" dirty="0" smtClean="0"/>
              <a:t>Для звуков сладких и молитв.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57422" y="1500174"/>
            <a:ext cx="4071966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Глаголом жги сердца людей!</a:t>
            </a:r>
            <a:endParaRPr lang="ru-RU" sz="2400" dirty="0"/>
          </a:p>
        </p:txBody>
      </p:sp>
      <p:pic>
        <p:nvPicPr>
          <p:cNvPr id="1026" name="Picture 2" descr="http://delovoysaratov.ru/wp-content/uploads/2016/11/nekras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000108"/>
            <a:ext cx="1939215" cy="2857520"/>
          </a:xfrm>
          <a:prstGeom prst="rect">
            <a:avLst/>
          </a:prstGeom>
          <a:noFill/>
        </p:spPr>
      </p:pic>
      <p:pic>
        <p:nvPicPr>
          <p:cNvPr id="1028" name="Picture 4" descr="http://www.bigpo.ru/potra/%D0%9C.+%D0%A4.+%D0%9E%D1%80%D0%BB%D0%BE%D0%B2+%E2%80%A6%D0%9F%D1%83%D1%88%D0%BA%D0%B8%D0%BD+%E2%80%95+%D1%81%D0%BE%D0%BB%D0%BD%D1%86%D0%B5+%D0%BD%D0%B0%D1%88%D0%B5%D0%B9+%D0%9F%D0%BE%D1%8D%D0%B7%D0%B8%D0%B8a/167659_html_m7c3161e0.jpg"/>
          <p:cNvPicPr>
            <a:picLocks noChangeAspect="1" noChangeArrowheads="1"/>
          </p:cNvPicPr>
          <p:nvPr/>
        </p:nvPicPr>
        <p:blipFill>
          <a:blip r:embed="rId3" cstate="print"/>
          <a:srcRect l="14516" t="11519" r="9677" b="17153"/>
          <a:stretch>
            <a:fillRect/>
          </a:stretch>
        </p:blipFill>
        <p:spPr bwMode="auto">
          <a:xfrm>
            <a:off x="6786578" y="1071546"/>
            <a:ext cx="2173098" cy="28666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Тезисы с сайта  </a:t>
            </a:r>
            <a:r>
              <a:rPr lang="en-US" b="1" dirty="0" smtClean="0">
                <a:solidFill>
                  <a:srgbClr val="FF0000"/>
                </a:solidFill>
                <a:hlinkClick r:id="rId2"/>
              </a:rPr>
              <a:t>bingoschool.ru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472518" cy="484030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Музыка может помочь человеку почувствовать красоту, вновь пережить моменты прошлого.</a:t>
            </a:r>
          </a:p>
          <a:p>
            <a:r>
              <a:rPr lang="ru-RU" dirty="0" smtClean="0"/>
              <a:t>Сила искусства способна перевернуть жизнь человека.</a:t>
            </a:r>
          </a:p>
          <a:p>
            <a:r>
              <a:rPr lang="ru-RU" dirty="0" smtClean="0"/>
              <a:t>Картины по-настоящему талантливого художника отражают не только внешний облик, но и душу человека.</a:t>
            </a:r>
          </a:p>
          <a:p>
            <a:r>
              <a:rPr lang="ru-RU" dirty="0" smtClean="0"/>
              <a:t>В тяжелых ситуациях музыка воодушевляет человека, дает ему жизненных сил.</a:t>
            </a:r>
          </a:p>
          <a:p>
            <a:r>
              <a:rPr lang="ru-RU" dirty="0" smtClean="0"/>
              <a:t>Музыка способна передать людям мысли, которые невозможно выразить словами.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К сожалению, искусство  может подтолкнуть человека к духовной деградации.</a:t>
            </a:r>
          </a:p>
          <a:p>
            <a:r>
              <a:rPr lang="en-US" b="1" dirty="0" smtClean="0">
                <a:solidFill>
                  <a:srgbClr val="FF0000"/>
                </a:solidFill>
                <a:hlinkClick r:id="rId2"/>
              </a:rPr>
              <a:t>https://bingoschool.ru/news/tezisyi-po-vsem-napravleniyam-itogovogo-sochineniya/</a:t>
            </a:r>
            <a:endParaRPr lang="ru-RU" b="1" dirty="0" smtClean="0">
              <a:solidFill>
                <a:srgbClr val="FF0000"/>
              </a:solidFill>
            </a:endParaRP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Литературные аргументы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ru-RU" dirty="0" smtClean="0"/>
              <a:t>И.В. Гёте «Фауст» (пролог в театре).</a:t>
            </a:r>
          </a:p>
          <a:p>
            <a:pPr lvl="0"/>
            <a:r>
              <a:rPr lang="ru-RU" dirty="0" smtClean="0"/>
              <a:t>В.В. Маяковский – стихотворения «А вы могли бы?», «Разговора с фининспектором о поэзии», «Необычайное приключение, бывшее с Владимиром Маяковским летом на даче», поэма «Во весь голос» (вступление).</a:t>
            </a:r>
          </a:p>
          <a:p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ru-RU" dirty="0" smtClean="0"/>
              <a:t>Н. В. Гоголь «Мертвые души» (лирическое отступление о писательском труде).</a:t>
            </a:r>
          </a:p>
          <a:p>
            <a:r>
              <a:rPr lang="ru-RU" dirty="0" smtClean="0"/>
              <a:t>М.А. Булгаков «Мастер и Маргарита».</a:t>
            </a:r>
          </a:p>
          <a:p>
            <a:r>
              <a:rPr lang="ru-RU" dirty="0" smtClean="0"/>
              <a:t>А.С. Пушкин -  стихотворения «Пророк», «Поэту», «Поэт и толпа», «Разговор книгопродавца с поэтом», «Прозаик и Поэт», «Памятник».</a:t>
            </a:r>
          </a:p>
          <a:p>
            <a:pPr lvl="0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Где заканчивается ремесло и начинается искусство?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7207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ru-RU" sz="3000" dirty="0" smtClean="0"/>
              <a:t>Есть ремесло, вознесённое до искусства, и искусство, низведённое до ремесла. </a:t>
            </a:r>
            <a:r>
              <a:rPr lang="ru-RU" sz="1800" dirty="0" smtClean="0"/>
              <a:t>(Леонид Зорин)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3000" dirty="0" smtClean="0"/>
              <a:t>Писатель – не ремесло и не занятие. Писатель – призвание. </a:t>
            </a:r>
            <a:r>
              <a:rPr lang="ru-RU" sz="1800" dirty="0" smtClean="0"/>
              <a:t>(К. Г. Паустовский)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3000" dirty="0" smtClean="0"/>
              <a:t>Не продаётся вдохновенье, но можно рукопись продать. </a:t>
            </a:r>
            <a:r>
              <a:rPr lang="ru-RU" sz="1800" dirty="0" smtClean="0"/>
              <a:t>(А.С. Пушкин)</a:t>
            </a: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ru-RU" sz="3000" dirty="0" smtClean="0"/>
              <a:t>Люди, делающие искусство своим бизнесом, по большей части мошенники.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 smtClean="0"/>
              <a:t>         (П. Пикассо)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endParaRPr lang="ru-RU" sz="3000" dirty="0" smtClean="0"/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dirty="0" smtClean="0"/>
          </a:p>
          <a:p>
            <a:pPr lvl="0">
              <a:lnSpc>
                <a:spcPct val="120000"/>
              </a:lnSpc>
              <a:spcBef>
                <a:spcPts val="0"/>
              </a:spcBef>
            </a:pPr>
            <a:endParaRPr lang="ru-RU" dirty="0" smtClean="0"/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52956" cy="497207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2300" dirty="0" smtClean="0"/>
              <a:t>У искусства есть два самых опасных врага: ремесленник, не озаренный талантом, и талант, не владеющий ремеслом.  </a:t>
            </a:r>
            <a:r>
              <a:rPr lang="ru-RU" sz="1400" dirty="0" smtClean="0"/>
              <a:t>(Анатоль де Франс)</a:t>
            </a:r>
          </a:p>
          <a:p>
            <a:pPr lvl="0">
              <a:spcBef>
                <a:spcPts val="0"/>
              </a:spcBef>
            </a:pPr>
            <a:r>
              <a:rPr lang="ru-RU" sz="2300" dirty="0" smtClean="0"/>
              <a:t>Нелепейшее заблуждение – почитать искусство за ремесло, до конца понятное только ремесленнику. Искусство – это манифестация чувств, а чувство говорит общепонятным языком. </a:t>
            </a:r>
            <a:r>
              <a:rPr lang="ru-RU" sz="1400" dirty="0" smtClean="0"/>
              <a:t>(Сомерсет Моэм)</a:t>
            </a:r>
          </a:p>
          <a:p>
            <a:endParaRPr lang="ru-RU" sz="2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Литературные аргументы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214942" y="1600200"/>
            <a:ext cx="3643338" cy="4525963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ru-RU" dirty="0" smtClean="0"/>
              <a:t>В. М. Шукшин «Критики».</a:t>
            </a:r>
          </a:p>
          <a:p>
            <a:pPr lvl="0"/>
            <a:r>
              <a:rPr lang="ru-RU" dirty="0" smtClean="0"/>
              <a:t>В. М. Шукшин «Солнце, старик и девушка».</a:t>
            </a:r>
          </a:p>
          <a:p>
            <a:pPr lvl="0"/>
            <a:r>
              <a:rPr lang="ru-RU" dirty="0" smtClean="0"/>
              <a:t>А.С.Пушкин «Моцарт и Сальери».</a:t>
            </a:r>
          </a:p>
          <a:p>
            <a:r>
              <a:rPr lang="ru-RU" dirty="0" smtClean="0"/>
              <a:t>И.В. Гёте «Фауст» (пролог в театре).</a:t>
            </a:r>
          </a:p>
          <a:p>
            <a:pPr lvl="0"/>
            <a:r>
              <a:rPr lang="ru-RU" dirty="0" smtClean="0"/>
              <a:t>И.А. Крылов «Квартет».</a:t>
            </a:r>
          </a:p>
          <a:p>
            <a:endParaRPr lang="ru-RU" dirty="0" smtClean="0"/>
          </a:p>
          <a:p>
            <a:pPr lvl="0"/>
            <a:endParaRPr lang="ru-RU" dirty="0" smtClean="0"/>
          </a:p>
          <a:p>
            <a:endParaRPr lang="ru-RU" dirty="0"/>
          </a:p>
        </p:txBody>
      </p:sp>
      <p:pic>
        <p:nvPicPr>
          <p:cNvPr id="49154" name="Picture 2" descr="https://ds01.infourok.ru/uploads/ex/10f9/00003808-477ca074/img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85926"/>
            <a:ext cx="4673570" cy="35051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В. М. Шукшин</a:t>
            </a:r>
            <a:br>
              <a:rPr lang="ru-RU" dirty="0" smtClean="0"/>
            </a:br>
            <a:r>
              <a:rPr lang="ru-RU" dirty="0" smtClean="0"/>
              <a:t> «Солнце, старик и девушка»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643306" y="1600200"/>
            <a:ext cx="5043494" cy="4525963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/>
              <a:t>Проблема: </a:t>
            </a:r>
            <a:r>
              <a:rPr lang="ru-RU" dirty="0" smtClean="0"/>
              <a:t>истинное  и ложное в искусстве. В чем высшая цель искусства? Должно ли оно следовать моде и выполнять заказ общества? Как влияет творчество на самого художника?</a:t>
            </a:r>
          </a:p>
          <a:p>
            <a:pPr>
              <a:buNone/>
            </a:pPr>
            <a:r>
              <a:rPr lang="ru-RU" b="1" dirty="0" smtClean="0"/>
              <a:t>Тезис:	«Высшая цель, которой может служить искусство,- способствовать тому, чтобы люди глубже понимали жизнь и больше ее любили». (</a:t>
            </a:r>
            <a:r>
              <a:rPr lang="ru-RU" b="1" dirty="0" err="1" smtClean="0"/>
              <a:t>Рокуэлл</a:t>
            </a:r>
            <a:r>
              <a:rPr lang="ru-RU" b="1" dirty="0" smtClean="0"/>
              <a:t> Кент)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6146" name="Picture 2" descr="http://pomnipro.ru/resources/image/userphoto_20223_4472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14488"/>
            <a:ext cx="3143272" cy="41910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lnSpc>
                <a:spcPct val="120000"/>
              </a:lnSpc>
              <a:buNone/>
            </a:pPr>
            <a:r>
              <a:rPr lang="ru-RU" sz="2000" dirty="0" smtClean="0"/>
              <a:t>		Городская двадцатипятилетняя девушка, художница, путешествовала по сибирским деревням и делала зарисовки. В одной деревне на берегу «стремительной реки Катуни» девушка встретила  «древнего старика». Он любовался закатом.  В. М. Шукшин подробно описывает портрет старика: </a:t>
            </a:r>
            <a:r>
              <a:rPr lang="ru-RU" sz="2000" i="1" dirty="0" smtClean="0"/>
              <a:t>«Старик сидел неподвижно. Руки лежали на коленях — коричневые, сухие, в ужасных морщинах. Лицо тоже морщинистое, глаза влажные, тусклые. Шея тонкая, голова маленькая, седая. Под синей ситцевой рубахой торчат острые лопатки».   </a:t>
            </a:r>
            <a:r>
              <a:rPr lang="ru-RU" sz="2000" dirty="0" smtClean="0"/>
              <a:t>Кажется, что может быть интересного для художника в этом портрете, когда вокруг замечательная алтайская природа, закат, река. Но девушка захотела писать именно старика. Он удивился и сказал, что теперь он некрасивый, да вдобавок «хворый».  Шукшин пишет, что  </a:t>
            </a:r>
            <a:r>
              <a:rPr lang="ru-RU" sz="2000" i="1" dirty="0" smtClean="0"/>
              <a:t>«девушка долго смотрела на старика. Потом погладила мягкой ладошкой его сухую, коричневую руку и сказала:</a:t>
            </a:r>
          </a:p>
          <a:p>
            <a:pPr>
              <a:lnSpc>
                <a:spcPct val="120000"/>
              </a:lnSpc>
              <a:buNone/>
            </a:pPr>
            <a:r>
              <a:rPr lang="ru-RU" sz="2000" i="1" dirty="0" smtClean="0"/>
              <a:t>— Вы очень красивый, дедушка. Правда». </a:t>
            </a:r>
          </a:p>
          <a:p>
            <a:pPr>
              <a:lnSpc>
                <a:spcPct val="120000"/>
              </a:lnSpc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42852"/>
            <a:ext cx="8401080" cy="657229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>
              <a:buNone/>
            </a:pPr>
            <a:r>
              <a:rPr lang="ru-RU" sz="2200" dirty="0" smtClean="0"/>
              <a:t>		Она  не утешала пожилого человека, для нее он действительно был красив, потому что за морщинами рук и лица скрывалась большая трудная жизнь, в которой было счастье и горе, любовь и смерть, война и мирный труд. Вглядываясь внимательно в старческое морщинистое лицо, молодая художница пыталась  разобраться в жизни, постичь глубину характера  простого русского человека, много повидавшего на своем веку. </a:t>
            </a:r>
          </a:p>
          <a:p>
            <a:pPr algn="just">
              <a:buNone/>
            </a:pPr>
            <a:r>
              <a:rPr lang="ru-RU" sz="2200" dirty="0" smtClean="0"/>
              <a:t>		</a:t>
            </a:r>
            <a:r>
              <a:rPr lang="ru-RU" sz="2200" i="1" dirty="0" smtClean="0"/>
              <a:t>«А девушка думала о том, как она вернется скоро в далекий милый город, привезет много рисунков. Будет портрет и этого старика. А ее друг, талантливый, настоящий художник, непременно будет сердиться: «Опять морщины!.. А для чего? Всем известно, что в Сибири суровый климат и люди там много работают. А что дальше? Что?..»</a:t>
            </a:r>
          </a:p>
          <a:p>
            <a:pPr algn="just">
              <a:buNone/>
            </a:pPr>
            <a:r>
              <a:rPr lang="ru-RU" sz="2200" dirty="0" smtClean="0"/>
              <a:t>		В.М. Шукшин показывает, что есть разные художники: есть те, для кого искусство – это путь к богатой знаменитой жизни, они знают, что сейчас в «моде» и на этом неплохо зарабатывают: «</a:t>
            </a:r>
            <a:r>
              <a:rPr lang="ru-RU" sz="2200" dirty="0" err="1" smtClean="0"/>
              <a:t>Платют</a:t>
            </a:r>
            <a:r>
              <a:rPr lang="ru-RU" sz="2200" dirty="0" smtClean="0"/>
              <a:t>, видно, за это? / - Когда как, вообще-то. Хорошо сделаю, заплатят».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28604"/>
            <a:ext cx="8358246" cy="628654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 smtClean="0"/>
              <a:t>		Но есть другие – для них смысл творчества в познании мира, в любви к ближнему, в желании показать красоту и мудрость в малом. Творчество такого художника способно изменить мир к лучшему, помочь нам быть более добрыми и внимательными как к окружающим, так и к своей жизни. Несомненно, что такой художник и сам «растет», становится мудрее. </a:t>
            </a:r>
            <a:r>
              <a:rPr lang="ru-RU" sz="2400" i="1" dirty="0" smtClean="0"/>
              <a:t>Вот как заканчивает В. М. Шукшин рассказ «Солнце, старик и девушка»: «На улице прислонилась к плетню и заплакала. Ей было жалко дедушку&lt;он умер&gt;. И жалко было, что она никак не сумела рассказать о нем. Но она чувствовала сейчас какой-то более глубокий смысл и тайну человеческой жизни и подвига и, сама об этом не догадываясь, становилась намного взрослей».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6" name="Picture 16" descr="https://78.media.tumblr.com/8e096dc8e481a55b790e8e558a111eb1/tumblr_p6maroDBMo1v024jdo1_12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85729"/>
            <a:ext cx="5643602" cy="425640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571472" y="4714884"/>
            <a:ext cx="8229600" cy="1839907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Творенье может пережить творца: </a:t>
            </a:r>
          </a:p>
          <a:p>
            <a:pPr>
              <a:buNone/>
            </a:pPr>
            <a:r>
              <a:rPr lang="ru-RU" b="1" dirty="0" smtClean="0"/>
              <a:t>Творец уйдет, Природой побеждённый, </a:t>
            </a:r>
          </a:p>
          <a:p>
            <a:pPr>
              <a:buNone/>
            </a:pPr>
            <a:r>
              <a:rPr lang="ru-RU" b="1" dirty="0" smtClean="0"/>
              <a:t>Однако образ, им запечатлённый, </a:t>
            </a:r>
          </a:p>
          <a:p>
            <a:pPr>
              <a:buNone/>
            </a:pPr>
            <a:r>
              <a:rPr lang="ru-RU" b="1" dirty="0" smtClean="0"/>
              <a:t>Веками будет согревать сердца. </a:t>
            </a:r>
            <a:r>
              <a:rPr lang="ru-RU" i="1" dirty="0" smtClean="0"/>
              <a:t>Микеланджело</a:t>
            </a:r>
            <a:endParaRPr lang="ru-RU" dirty="0"/>
          </a:p>
        </p:txBody>
      </p:sp>
      <p:sp>
        <p:nvSpPr>
          <p:cNvPr id="40962" name="AutoShape 2" descr="https://s00.yaplakal.com/pics/pics_original/4/0/3/869130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0/3/869130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6" name="AutoShape 6" descr="https://s00.yaplakal.com/pics/pics_original/4/0/3/869130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8" name="AutoShape 8" descr="https://s00.yaplakal.com/pics/pics_original/4/0/3/869130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70" name="AutoShape 10" descr="https://s00.yaplakal.com/pics/pics_original/4/0/3/8691304.jpg"/>
          <p:cNvSpPr>
            <a:spLocks noChangeAspect="1" noChangeArrowheads="1"/>
          </p:cNvSpPr>
          <p:nvPr/>
        </p:nvSpPr>
        <p:spPr bwMode="auto">
          <a:xfrm>
            <a:off x="155575" y="-2628900"/>
            <a:ext cx="5924550" cy="54768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72" name="AutoShape 12" descr="https://s00.yaplakal.com/pics/pics_original/4/0/3/8691304.jpg"/>
          <p:cNvSpPr>
            <a:spLocks noChangeAspect="1" noChangeArrowheads="1"/>
          </p:cNvSpPr>
          <p:nvPr/>
        </p:nvSpPr>
        <p:spPr bwMode="auto">
          <a:xfrm>
            <a:off x="155575" y="-2628900"/>
            <a:ext cx="5924550" cy="54768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74" name="AutoShape 14" descr="https://s00.yaplakal.com/pics/pics_original/4/0/3/8691304.jpg"/>
          <p:cNvSpPr>
            <a:spLocks noChangeAspect="1" noChangeArrowheads="1"/>
          </p:cNvSpPr>
          <p:nvPr/>
        </p:nvSpPr>
        <p:spPr bwMode="auto">
          <a:xfrm>
            <a:off x="155575" y="-2628900"/>
            <a:ext cx="5924550" cy="54768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 аргумента с сайта </a:t>
            </a:r>
            <a:r>
              <a:rPr lang="ru-RU" dirty="0" err="1" smtClean="0">
                <a:hlinkClick r:id="rId2"/>
              </a:rPr>
              <a:t>ctege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58204" cy="4840303"/>
          </a:xfrm>
        </p:spPr>
        <p:txBody>
          <a:bodyPr>
            <a:normAutofit fontScale="70000" lnSpcReduction="20000"/>
          </a:bodyPr>
          <a:lstStyle/>
          <a:p>
            <a:r>
              <a:rPr lang="ru-RU" sz="3400" b="1" dirty="0" smtClean="0"/>
              <a:t>А. Ахматова. «Реквием»</a:t>
            </a:r>
          </a:p>
          <a:p>
            <a:r>
              <a:rPr lang="ru-RU" sz="3400" dirty="0" smtClean="0"/>
              <a:t>В своем произведении «Реквием» А. Ахматова описывает времена жестких репрессий, когда людей без суда и следствия отправляли в ссылку, не сообщая ничего родным. Матерям и женам месяцами приходилось выстаивает бесконечные очереди, дожидаясь хоть какой-нибудь весточки от сыновей и мужей. Этой поэмой поэтесса бросила вызов сталинскому режиму, за что ее остальные произведения стали запрещенными для печати. Ахматовой пришлось терпеть унижения и страдания за неугодную властям позицию в искусстве.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Источник: </a:t>
            </a:r>
            <a:r>
              <a:rPr lang="ru-RU" dirty="0" smtClean="0">
                <a:hlinkClick r:id="rId2"/>
              </a:rPr>
              <a:t>https://www.ctege.info/napravlenie-iskusstvo-i-remeslo/argumentyi-po-napravleniyu-iskusstvo-i-remeslo.html</a:t>
            </a:r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Вебинар</a:t>
            </a:r>
            <a:r>
              <a:rPr lang="ru-RU" dirty="0" smtClean="0"/>
              <a:t>  А. Г. </a:t>
            </a:r>
            <a:r>
              <a:rPr lang="ru-RU" dirty="0" err="1" smtClean="0"/>
              <a:t>Нарушевича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85860"/>
            <a:ext cx="835824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8858280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28"/>
            <a:ext cx="8358246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КОММЕНТАРИЙ ФИПИ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>
              <a:lnSpc>
                <a:spcPct val="124000"/>
              </a:lnSpc>
              <a:spcBef>
                <a:spcPts val="0"/>
              </a:spcBef>
            </a:pPr>
            <a:r>
              <a:rPr lang="ru-RU" dirty="0" smtClean="0"/>
              <a:t>Темы данного направления актуализируют представления выпускников </a:t>
            </a:r>
            <a:r>
              <a:rPr lang="ru-RU" b="1" dirty="0" smtClean="0"/>
              <a:t>о предназначении произведений искусства и мере таланта их создателей, </a:t>
            </a:r>
            <a:r>
              <a:rPr lang="ru-RU" dirty="0" smtClean="0"/>
              <a:t>дают возможность поразмышлять о </a:t>
            </a:r>
            <a:r>
              <a:rPr lang="ru-RU" b="1" dirty="0" smtClean="0"/>
              <a:t>миссии художника и его роли в обществе</a:t>
            </a:r>
            <a:r>
              <a:rPr lang="ru-RU" dirty="0" smtClean="0"/>
              <a:t>, о том, </a:t>
            </a:r>
            <a:r>
              <a:rPr lang="ru-RU" b="1" dirty="0" smtClean="0"/>
              <a:t>где заканчивается ремесло и начинается искусство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Литература постоянно обращается к осмыслению </a:t>
            </a:r>
            <a:r>
              <a:rPr lang="ru-RU" b="1" dirty="0" smtClean="0"/>
              <a:t>феномена творчества</a:t>
            </a:r>
            <a:r>
              <a:rPr lang="ru-RU" dirty="0" smtClean="0"/>
              <a:t>, </a:t>
            </a:r>
            <a:r>
              <a:rPr lang="ru-RU" b="1" dirty="0" smtClean="0"/>
              <a:t>изображению созидательного труда</a:t>
            </a:r>
            <a:r>
              <a:rPr lang="ru-RU" dirty="0" smtClean="0"/>
              <a:t>, помогает раскрыть </a:t>
            </a:r>
            <a:r>
              <a:rPr lang="ru-RU" b="1" dirty="0" smtClean="0"/>
              <a:t>внутренний мир персонажа через его отношение к искусству и ремеслу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Тематические группы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507209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dirty="0" smtClean="0"/>
              <a:t>В чем цель искусства?</a:t>
            </a:r>
          </a:p>
          <a:p>
            <a:r>
              <a:rPr lang="ru-RU" dirty="0" smtClean="0"/>
              <a:t>В чем ценность искусства?</a:t>
            </a:r>
          </a:p>
          <a:p>
            <a:r>
              <a:rPr lang="ru-RU" dirty="0" smtClean="0"/>
              <a:t>Каким должен быть художник?</a:t>
            </a:r>
          </a:p>
          <a:p>
            <a:r>
              <a:rPr lang="ru-RU" dirty="0" smtClean="0"/>
              <a:t>Какова роль художника в жизни общества?</a:t>
            </a:r>
          </a:p>
          <a:p>
            <a:r>
              <a:rPr lang="ru-RU" dirty="0" smtClean="0"/>
              <a:t>Где заканчивается ремесло и начинается искусство?</a:t>
            </a:r>
          </a:p>
          <a:p>
            <a:r>
              <a:rPr lang="ru-RU" dirty="0" smtClean="0"/>
              <a:t>Каким должно быть наше отношение к произведениям искусства?</a:t>
            </a:r>
          </a:p>
          <a:p>
            <a:r>
              <a:rPr lang="ru-RU" dirty="0" smtClean="0"/>
              <a:t>Как раскрывается человек через его отношение к искусству и ремеслу?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756</TotalTime>
  <Words>1500</Words>
  <Application>Microsoft Office PowerPoint</Application>
  <PresentationFormat>Экран (4:3)</PresentationFormat>
  <Paragraphs>164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 «ИСКУССТВО И РЕМЕСЛО»</vt:lpstr>
      <vt:lpstr>Обзор Интернет-ресурсов</vt:lpstr>
      <vt:lpstr>Тезисы с сайта  bingoschool.ru</vt:lpstr>
      <vt:lpstr>Пример аргумента с сайта ctege </vt:lpstr>
      <vt:lpstr>Вебинар  А. Г. Нарушевича</vt:lpstr>
      <vt:lpstr>Презентация PowerPoint</vt:lpstr>
      <vt:lpstr>Презентация PowerPoint</vt:lpstr>
      <vt:lpstr>КОММЕНТАРИЙ ФИПИ </vt:lpstr>
      <vt:lpstr>Тематические группы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«Все виды искусства служат величайшему  из искусств – жить на Земле» (Б.Брехт) </vt:lpstr>
      <vt:lpstr>Презентация PowerPoint</vt:lpstr>
      <vt:lpstr>Презентация PowerPoint</vt:lpstr>
      <vt:lpstr>Литературные аргументы</vt:lpstr>
      <vt:lpstr>Литературные аргументы</vt:lpstr>
      <vt:lpstr>Пример литературного аргумента</vt:lpstr>
      <vt:lpstr> </vt:lpstr>
      <vt:lpstr>Каким должен быть художник?</vt:lpstr>
      <vt:lpstr>Презентация PowerPoint</vt:lpstr>
      <vt:lpstr>Презентация PowerPoint</vt:lpstr>
      <vt:lpstr>Презентация PowerPoint</vt:lpstr>
      <vt:lpstr>Литературные аргументы</vt:lpstr>
      <vt:lpstr>Какова роль художника в жизни общества?</vt:lpstr>
      <vt:lpstr>Литературные аргументы</vt:lpstr>
      <vt:lpstr>Где заканчивается ремесло и начинается искусство?</vt:lpstr>
      <vt:lpstr>Литературные аргументы</vt:lpstr>
      <vt:lpstr>В. М. Шукшин  «Солнце, старик и девушка»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4. «ИСКУССТВО И РЕМЕСЛО»</dc:title>
  <dc:creator>Comput</dc:creator>
  <cp:lastModifiedBy>1</cp:lastModifiedBy>
  <cp:revision>83</cp:revision>
  <dcterms:created xsi:type="dcterms:W3CDTF">2018-10-08T23:13:20Z</dcterms:created>
  <dcterms:modified xsi:type="dcterms:W3CDTF">2018-11-23T10:23:20Z</dcterms:modified>
</cp:coreProperties>
</file>